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93" r:id="rId2"/>
  </p:sldMasterIdLst>
  <p:notesMasterIdLst>
    <p:notesMasterId r:id="rId17"/>
  </p:notesMasterIdLst>
  <p:sldIdLst>
    <p:sldId id="1042" r:id="rId3"/>
    <p:sldId id="2134805726" r:id="rId4"/>
    <p:sldId id="2134805718" r:id="rId5"/>
    <p:sldId id="2134805725" r:id="rId6"/>
    <p:sldId id="2134805719" r:id="rId7"/>
    <p:sldId id="2134805720" r:id="rId8"/>
    <p:sldId id="2134805721" r:id="rId9"/>
    <p:sldId id="2134805722" r:id="rId10"/>
    <p:sldId id="2134805727" r:id="rId11"/>
    <p:sldId id="2134805728" r:id="rId12"/>
    <p:sldId id="2134805730" r:id="rId13"/>
    <p:sldId id="2134805731" r:id="rId14"/>
    <p:sldId id="2134805729" r:id="rId15"/>
    <p:sldId id="213480572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mant Vora, Amisha" initials="HVA" lastIdx="32" clrIdx="0">
    <p:extLst>
      <p:ext uri="{19B8F6BF-5375-455C-9EA6-DF929625EA0E}">
        <p15:presenceInfo xmlns:p15="http://schemas.microsoft.com/office/powerpoint/2012/main" userId="S-1-5-21-1531082355-734649621-3782574898-43221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92" autoAdjust="0"/>
  </p:normalViewPr>
  <p:slideViewPr>
    <p:cSldViewPr snapToGrid="0">
      <p:cViewPr varScale="1">
        <p:scale>
          <a:sx n="62" d="100"/>
          <a:sy n="62" d="100"/>
        </p:scale>
        <p:origin x="600"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3B31E1-CD80-4247-88BF-634F23BBDBB6}" type="datetimeFigureOut">
              <a:rPr lang="en-IN" smtClean="0"/>
              <a:t>06-04-2023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42F681-6F9B-42FC-B115-FD6FDB0D569B}" type="slidenum">
              <a:rPr lang="en-IN" smtClean="0"/>
              <a:t>‹#›</a:t>
            </a:fld>
            <a:endParaRPr lang="en-IN"/>
          </a:p>
        </p:txBody>
      </p:sp>
    </p:spTree>
    <p:extLst>
      <p:ext uri="{BB962C8B-B14F-4D97-AF65-F5344CB8AC3E}">
        <p14:creationId xmlns:p14="http://schemas.microsoft.com/office/powerpoint/2010/main" val="314530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91565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42F681-6F9B-42FC-B115-FD6FDB0D569B}" type="slidenum">
              <a:rPr lang="en-IN" smtClean="0"/>
              <a:t>4</a:t>
            </a:fld>
            <a:endParaRPr lang="en-IN"/>
          </a:p>
        </p:txBody>
      </p:sp>
    </p:spTree>
    <p:extLst>
      <p:ext uri="{BB962C8B-B14F-4D97-AF65-F5344CB8AC3E}">
        <p14:creationId xmlns:p14="http://schemas.microsoft.com/office/powerpoint/2010/main" val="381123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42F681-6F9B-42FC-B115-FD6FDB0D569B}" type="slidenum">
              <a:rPr lang="en-IN" smtClean="0"/>
              <a:t>12</a:t>
            </a:fld>
            <a:endParaRPr lang="en-IN"/>
          </a:p>
        </p:txBody>
      </p:sp>
    </p:spTree>
    <p:extLst>
      <p:ext uri="{BB962C8B-B14F-4D97-AF65-F5344CB8AC3E}">
        <p14:creationId xmlns:p14="http://schemas.microsoft.com/office/powerpoint/2010/main" val="2107011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8.png"/><Relationship Id="rId14" Type="http://schemas.openxmlformats.org/officeDocument/2006/relationships/hyperlink" Target="http://www.capgemini.com/in-en" TargetMode="Externa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3120688225"/>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559783566"/>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680752344"/>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374136410"/>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1678693980"/>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114704172"/>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A1D69-52EA-4FD6-A870-42FF1F6BD7E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406"/>
          <a:stretch/>
        </p:blipFill>
        <p:spPr>
          <a:xfrm>
            <a:off x="7223123" y="0"/>
            <a:ext cx="4968877" cy="6858000"/>
          </a:xfrm>
          <a:prstGeom prst="rect">
            <a:avLst/>
          </a:prstGeom>
        </p:spPr>
      </p:pic>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37">
            <a:extLst>
              <a:ext uri="{FF2B5EF4-FFF2-40B4-BE49-F238E27FC236}">
                <a16:creationId xmlns:a16="http://schemas.microsoft.com/office/drawing/2014/main" id="{FD802A67-EAB9-41DF-8FAD-47BD11BEA0C3}"/>
              </a:ext>
            </a:extLst>
          </p:cNvPr>
          <p:cNvGrpSpPr/>
          <p:nvPr userDrawn="1"/>
        </p:nvGrpSpPr>
        <p:grpSpPr>
          <a:xfrm>
            <a:off x="11562864" y="207688"/>
            <a:ext cx="418487" cy="387209"/>
            <a:chOff x="5481638" y="2859088"/>
            <a:chExt cx="1231900" cy="1139825"/>
          </a:xfrm>
          <a:solidFill>
            <a:schemeClr val="bg1"/>
          </a:solidFill>
        </p:grpSpPr>
        <p:sp>
          <p:nvSpPr>
            <p:cNvPr id="7" name="Freeform 320">
              <a:extLst>
                <a:ext uri="{FF2B5EF4-FFF2-40B4-BE49-F238E27FC236}">
                  <a16:creationId xmlns:a16="http://schemas.microsoft.com/office/drawing/2014/main" id="{B15A3709-0F9D-4129-A1F7-A796B50BE847}"/>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321">
              <a:extLst>
                <a:ext uri="{FF2B5EF4-FFF2-40B4-BE49-F238E27FC236}">
                  <a16:creationId xmlns:a16="http://schemas.microsoft.com/office/drawing/2014/main" id="{0577CBDF-F64B-4C92-97EB-E078FE48BB26}"/>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65304428"/>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ontent RH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A1D69-52EA-4FD6-A870-42FF1F6BD7E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0993" t="14286" r="7588"/>
          <a:stretch/>
        </p:blipFill>
        <p:spPr>
          <a:xfrm>
            <a:off x="7223123" y="0"/>
            <a:ext cx="4968877" cy="6858000"/>
          </a:xfrm>
          <a:prstGeom prst="rect">
            <a:avLst/>
          </a:prstGeom>
        </p:spPr>
      </p:pic>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37">
            <a:extLst>
              <a:ext uri="{FF2B5EF4-FFF2-40B4-BE49-F238E27FC236}">
                <a16:creationId xmlns:a16="http://schemas.microsoft.com/office/drawing/2014/main" id="{FD802A67-EAB9-41DF-8FAD-47BD11BEA0C3}"/>
              </a:ext>
            </a:extLst>
          </p:cNvPr>
          <p:cNvGrpSpPr/>
          <p:nvPr userDrawn="1"/>
        </p:nvGrpSpPr>
        <p:grpSpPr>
          <a:xfrm>
            <a:off x="11562864" y="207688"/>
            <a:ext cx="418487" cy="387209"/>
            <a:chOff x="5481638" y="2859088"/>
            <a:chExt cx="1231900" cy="1139825"/>
          </a:xfrm>
          <a:solidFill>
            <a:schemeClr val="bg1"/>
          </a:solidFill>
        </p:grpSpPr>
        <p:sp>
          <p:nvSpPr>
            <p:cNvPr id="7" name="Freeform 320">
              <a:extLst>
                <a:ext uri="{FF2B5EF4-FFF2-40B4-BE49-F238E27FC236}">
                  <a16:creationId xmlns:a16="http://schemas.microsoft.com/office/drawing/2014/main" id="{B15A3709-0F9D-4129-A1F7-A796B50BE847}"/>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321">
              <a:extLst>
                <a:ext uri="{FF2B5EF4-FFF2-40B4-BE49-F238E27FC236}">
                  <a16:creationId xmlns:a16="http://schemas.microsoft.com/office/drawing/2014/main" id="{0577CBDF-F64B-4C92-97EB-E078FE48BB26}"/>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0248686"/>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dirty="0"/>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7093703"/>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468087"/>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55957904"/>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2818337568"/>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384877"/>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511556991"/>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A – Narrow">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0D760-61A3-4E9B-A5A2-88E1D5A1F8A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3333"/>
          <a:stretch/>
        </p:blipFill>
        <p:spPr>
          <a:xfrm>
            <a:off x="3276600" y="0"/>
            <a:ext cx="8915400" cy="6858000"/>
          </a:xfrm>
          <a:prstGeom prst="rect">
            <a:avLst/>
          </a:prstGeom>
        </p:spPr>
      </p:pic>
      <p:pic>
        <p:nvPicPr>
          <p:cNvPr id="12" name="Picture 11">
            <a:extLst>
              <a:ext uri="{FF2B5EF4-FFF2-40B4-BE49-F238E27FC236}">
                <a16:creationId xmlns:a16="http://schemas.microsoft.com/office/drawing/2014/main" id="{53D1FA42-19C8-49D2-A725-141A121CC8C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0" r="73545"/>
          <a:stretch/>
        </p:blipFill>
        <p:spPr>
          <a:xfrm>
            <a:off x="2866" y="0"/>
            <a:ext cx="2728686" cy="6858000"/>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0" name="Group 37">
            <a:extLst>
              <a:ext uri="{FF2B5EF4-FFF2-40B4-BE49-F238E27FC236}">
                <a16:creationId xmlns:a16="http://schemas.microsoft.com/office/drawing/2014/main" id="{EA957612-A756-4339-8E11-DBB3871FCA76}"/>
              </a:ext>
            </a:extLst>
          </p:cNvPr>
          <p:cNvGrpSpPr/>
          <p:nvPr userDrawn="1"/>
        </p:nvGrpSpPr>
        <p:grpSpPr>
          <a:xfrm>
            <a:off x="11559747" y="210928"/>
            <a:ext cx="413177" cy="382296"/>
            <a:chOff x="5481638" y="2859088"/>
            <a:chExt cx="1231900" cy="1139825"/>
          </a:xfrm>
          <a:solidFill>
            <a:schemeClr val="bg1"/>
          </a:solidFill>
        </p:grpSpPr>
        <p:sp>
          <p:nvSpPr>
            <p:cNvPr id="11" name="Freeform 320">
              <a:extLst>
                <a:ext uri="{FF2B5EF4-FFF2-40B4-BE49-F238E27FC236}">
                  <a16:creationId xmlns:a16="http://schemas.microsoft.com/office/drawing/2014/main" id="{B2B3FBCE-4E12-4F71-B8A1-6984DF93ADE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321">
              <a:extLst>
                <a:ext uri="{FF2B5EF4-FFF2-40B4-BE49-F238E27FC236}">
                  <a16:creationId xmlns:a16="http://schemas.microsoft.com/office/drawing/2014/main" id="{32ED2E11-7863-4FBF-9DF4-FD78BC5BC26E}"/>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03068754"/>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ection A – Narrow">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B9B1B5-44AF-4BE3-A395-D471EC9C42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64" r="20245"/>
          <a:stretch/>
        </p:blipFill>
        <p:spPr>
          <a:xfrm>
            <a:off x="2679030" y="0"/>
            <a:ext cx="9512969" cy="6878932"/>
          </a:xfrm>
          <a:prstGeom prst="rect">
            <a:avLst/>
          </a:prstGeom>
        </p:spPr>
      </p:pic>
      <p:pic>
        <p:nvPicPr>
          <p:cNvPr id="12" name="Picture 11">
            <a:extLst>
              <a:ext uri="{FF2B5EF4-FFF2-40B4-BE49-F238E27FC236}">
                <a16:creationId xmlns:a16="http://schemas.microsoft.com/office/drawing/2014/main" id="{790E7711-BD94-4970-B539-1E00C70349E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164" r="75272"/>
          <a:stretch/>
        </p:blipFill>
        <p:spPr>
          <a:xfrm>
            <a:off x="-12700" y="0"/>
            <a:ext cx="2678289" cy="68789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4"/>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5"/>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6"/>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0" name="Group 37">
            <a:extLst>
              <a:ext uri="{FF2B5EF4-FFF2-40B4-BE49-F238E27FC236}">
                <a16:creationId xmlns:a16="http://schemas.microsoft.com/office/drawing/2014/main" id="{D2CCA28F-2C9A-40D0-887D-AF4EF11BDA57}"/>
              </a:ext>
            </a:extLst>
          </p:cNvPr>
          <p:cNvGrpSpPr/>
          <p:nvPr userDrawn="1"/>
        </p:nvGrpSpPr>
        <p:grpSpPr>
          <a:xfrm>
            <a:off x="11559747" y="210928"/>
            <a:ext cx="413177" cy="382296"/>
            <a:chOff x="5481638" y="2859088"/>
            <a:chExt cx="1231900" cy="1139825"/>
          </a:xfrm>
          <a:solidFill>
            <a:schemeClr val="bg1"/>
          </a:solidFill>
        </p:grpSpPr>
        <p:sp>
          <p:nvSpPr>
            <p:cNvPr id="11" name="Freeform 320">
              <a:extLst>
                <a:ext uri="{FF2B5EF4-FFF2-40B4-BE49-F238E27FC236}">
                  <a16:creationId xmlns:a16="http://schemas.microsoft.com/office/drawing/2014/main" id="{AFF9B837-56FD-4671-BC1E-C701B6DFBFE8}"/>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321">
              <a:extLst>
                <a:ext uri="{FF2B5EF4-FFF2-40B4-BE49-F238E27FC236}">
                  <a16:creationId xmlns:a16="http://schemas.microsoft.com/office/drawing/2014/main" id="{4615324B-242F-4A88-98F4-ADF41EC926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44371662"/>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A – Narr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BA137C-F872-4A85-8FB2-38FFFF9FA81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1770" t="10612" r="32049"/>
          <a:stretch/>
        </p:blipFill>
        <p:spPr>
          <a:xfrm>
            <a:off x="7241308" y="0"/>
            <a:ext cx="4950692" cy="6857424"/>
          </a:xfrm>
          <a:prstGeom prst="rect">
            <a:avLst/>
          </a:prstGeom>
        </p:spPr>
      </p:pic>
      <p:pic>
        <p:nvPicPr>
          <p:cNvPr id="13" name="Picture 12">
            <a:extLst>
              <a:ext uri="{FF2B5EF4-FFF2-40B4-BE49-F238E27FC236}">
                <a16:creationId xmlns:a16="http://schemas.microsoft.com/office/drawing/2014/main" id="{35262268-5AA1-497B-AED3-6A65DE6A4D0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822" t="10612" r="56997"/>
          <a:stretch/>
        </p:blipFill>
        <p:spPr>
          <a:xfrm>
            <a:off x="-48" y="-3920"/>
            <a:ext cx="4950692" cy="6861344"/>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0" name="Group 37">
            <a:extLst>
              <a:ext uri="{FF2B5EF4-FFF2-40B4-BE49-F238E27FC236}">
                <a16:creationId xmlns:a16="http://schemas.microsoft.com/office/drawing/2014/main" id="{C6AEF4E9-6736-4CCF-BD15-4BC5E77B3856}"/>
              </a:ext>
            </a:extLst>
          </p:cNvPr>
          <p:cNvGrpSpPr/>
          <p:nvPr userDrawn="1"/>
        </p:nvGrpSpPr>
        <p:grpSpPr>
          <a:xfrm>
            <a:off x="11559747" y="210928"/>
            <a:ext cx="413177" cy="382296"/>
            <a:chOff x="5481638" y="2859088"/>
            <a:chExt cx="1231900" cy="1139825"/>
          </a:xfrm>
          <a:solidFill>
            <a:schemeClr val="bg1"/>
          </a:solidFill>
        </p:grpSpPr>
        <p:sp>
          <p:nvSpPr>
            <p:cNvPr id="11" name="Freeform 320">
              <a:extLst>
                <a:ext uri="{FF2B5EF4-FFF2-40B4-BE49-F238E27FC236}">
                  <a16:creationId xmlns:a16="http://schemas.microsoft.com/office/drawing/2014/main" id="{504A4706-DA58-482E-8DF5-3EBDC43ACA0A}"/>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321">
              <a:extLst>
                <a:ext uri="{FF2B5EF4-FFF2-40B4-BE49-F238E27FC236}">
                  <a16:creationId xmlns:a16="http://schemas.microsoft.com/office/drawing/2014/main" id="{7CA27AD1-AE68-4F96-B4B3-35359E991A67}"/>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0713015"/>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Section A – Narrow">
    <p:bg>
      <p:bgPr>
        <a:solidFill>
          <a:srgbClr val="0D0F0E"/>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CAB8B82-A898-446F-8FE1-F6DA390FB4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3480"/>
          <a:stretch/>
        </p:blipFill>
        <p:spPr>
          <a:xfrm flipH="1">
            <a:off x="-54626" y="0"/>
            <a:ext cx="2773293" cy="6858000"/>
          </a:xfrm>
          <a:prstGeom prst="rect">
            <a:avLst/>
          </a:prstGeom>
        </p:spPr>
      </p:pic>
      <p:pic>
        <p:nvPicPr>
          <p:cNvPr id="4" name="Picture 3">
            <a:extLst>
              <a:ext uri="{FF2B5EF4-FFF2-40B4-BE49-F238E27FC236}">
                <a16:creationId xmlns:a16="http://schemas.microsoft.com/office/drawing/2014/main" id="{D6138419-F463-4C13-9FA2-78C5FBF52F3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555"/>
          <a:stretch/>
        </p:blipFill>
        <p:spPr>
          <a:xfrm flipH="1">
            <a:off x="5562600" y="0"/>
            <a:ext cx="6629400" cy="6858000"/>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4"/>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5"/>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6"/>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0" name="Group 37">
            <a:extLst>
              <a:ext uri="{FF2B5EF4-FFF2-40B4-BE49-F238E27FC236}">
                <a16:creationId xmlns:a16="http://schemas.microsoft.com/office/drawing/2014/main" id="{F689AF48-AA62-45CD-A274-73BFC2B06CA2}"/>
              </a:ext>
            </a:extLst>
          </p:cNvPr>
          <p:cNvGrpSpPr/>
          <p:nvPr userDrawn="1"/>
        </p:nvGrpSpPr>
        <p:grpSpPr>
          <a:xfrm>
            <a:off x="11559747" y="210928"/>
            <a:ext cx="413177" cy="382296"/>
            <a:chOff x="5481638" y="2859088"/>
            <a:chExt cx="1231900" cy="1139825"/>
          </a:xfrm>
          <a:solidFill>
            <a:schemeClr val="bg1"/>
          </a:solidFill>
        </p:grpSpPr>
        <p:sp>
          <p:nvSpPr>
            <p:cNvPr id="11" name="Freeform 320">
              <a:extLst>
                <a:ext uri="{FF2B5EF4-FFF2-40B4-BE49-F238E27FC236}">
                  <a16:creationId xmlns:a16="http://schemas.microsoft.com/office/drawing/2014/main" id="{83675345-8511-446E-9151-97A8A12F341D}"/>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321">
              <a:extLst>
                <a:ext uri="{FF2B5EF4-FFF2-40B4-BE49-F238E27FC236}">
                  <a16:creationId xmlns:a16="http://schemas.microsoft.com/office/drawing/2014/main" id="{1A2C6F3E-1586-4987-84B5-C9F02B674516}"/>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3475171"/>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0487304"/>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ext Placeholder 25">
            <a:extLst>
              <a:ext uri="{FF2B5EF4-FFF2-40B4-BE49-F238E27FC236}">
                <a16:creationId xmlns:a16="http://schemas.microsoft.com/office/drawing/2014/main" id="{816EBCB1-EDB7-8547-BA8B-450ADBE157E6}"/>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x-none"/>
          </a:p>
        </p:txBody>
      </p:sp>
      <p:sp>
        <p:nvSpPr>
          <p:cNvPr id="8" name="Text Placeholder 7">
            <a:extLst>
              <a:ext uri="{FF2B5EF4-FFF2-40B4-BE49-F238E27FC236}">
                <a16:creationId xmlns:a16="http://schemas.microsoft.com/office/drawing/2014/main" id="{5ED334F2-B89C-B941-B78E-BBCBB9E65D9E}"/>
              </a:ext>
            </a:extLst>
          </p:cNvPr>
          <p:cNvSpPr>
            <a:spLocks noGrp="1"/>
          </p:cNvSpPr>
          <p:nvPr>
            <p:ph type="body" sz="quarter" idx="11" hasCustomPrompt="1"/>
          </p:nvPr>
        </p:nvSpPr>
        <p:spPr>
          <a:xfrm>
            <a:off x="404813" y="1125538"/>
            <a:ext cx="4538662" cy="1897062"/>
          </a:xfrm>
        </p:spPr>
        <p:txBody>
          <a:bodyPr>
            <a:noAutofit/>
          </a:bodyPr>
          <a:lstStyle>
            <a:lvl1pPr>
              <a:lnSpc>
                <a:spcPct val="70000"/>
              </a:lnSpc>
              <a:spcAft>
                <a:spcPts val="0"/>
              </a:spcAft>
              <a:defRPr kumimoji="0" lang="en-GB" sz="3600" b="0" i="0" u="none" strike="noStrike" kern="1200" cap="none" spc="0" normalizeH="0" baseline="0">
                <a:ln>
                  <a:noFill/>
                </a:ln>
                <a:solidFill>
                  <a:srgbClr val="0070AD"/>
                </a:solidFill>
                <a:effectLst/>
                <a:uLnTx/>
                <a:uFillTx/>
                <a:latin typeface="+mj-lt"/>
                <a:ea typeface="+mn-ea"/>
                <a:cs typeface="+mn-cs"/>
              </a:defRPr>
            </a:lvl1pPr>
          </a:lstStyle>
          <a:p>
            <a:pPr lvl="0"/>
            <a:r>
              <a:rPr lang="en-GB"/>
              <a:t>CLICK TO EDIT MASTER TEXT STYLES</a:t>
            </a:r>
          </a:p>
        </p:txBody>
      </p:sp>
    </p:spTree>
    <p:extLst>
      <p:ext uri="{BB962C8B-B14F-4D97-AF65-F5344CB8AC3E}">
        <p14:creationId xmlns:p14="http://schemas.microsoft.com/office/powerpoint/2010/main" val="731798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sp>
        <p:nvSpPr>
          <p:cNvPr id="6" name="Rectangle 27">
            <a:extLst>
              <a:ext uri="{FF2B5EF4-FFF2-40B4-BE49-F238E27FC236}">
                <a16:creationId xmlns:a16="http://schemas.microsoft.com/office/drawing/2014/main" id="{41A08E89-6F61-45D6-8705-55BC43D2BA7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2022. All rights reserved  |</a:t>
            </a:r>
          </a:p>
        </p:txBody>
      </p:sp>
    </p:spTree>
    <p:extLst>
      <p:ext uri="{BB962C8B-B14F-4D97-AF65-F5344CB8AC3E}">
        <p14:creationId xmlns:p14="http://schemas.microsoft.com/office/powerpoint/2010/main" val="169152135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836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3736494743"/>
      </p:ext>
    </p:extLst>
  </p:cSld>
  <p:clrMapOvr>
    <a:masterClrMapping/>
  </p:clrMapOvr>
  <p:transition spd="slow">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685831EF-CF35-8141-87EA-B86DF8378089}"/>
              </a:ext>
            </a:extLst>
          </p:cNvPr>
          <p:cNvSpPr/>
          <p:nvPr userDrawn="1"/>
        </p:nvSpPr>
        <p:spPr>
          <a:xfrm>
            <a:off x="11691617" y="375017"/>
            <a:ext cx="275725" cy="224493"/>
          </a:xfrm>
          <a:custGeom>
            <a:avLst/>
            <a:gdLst/>
            <a:ahLst/>
            <a:cxnLst/>
            <a:rect l="l" t="t" r="r" b="b"/>
            <a:pathLst>
              <a:path w="454659" h="370205">
                <a:moveTo>
                  <a:pt x="340911" y="0"/>
                </a:moveTo>
                <a:lnTo>
                  <a:pt x="300552" y="8264"/>
                </a:lnTo>
                <a:lnTo>
                  <a:pt x="266559" y="30776"/>
                </a:lnTo>
                <a:lnTo>
                  <a:pt x="236853" y="64113"/>
                </a:lnTo>
                <a:lnTo>
                  <a:pt x="209357" y="104854"/>
                </a:lnTo>
                <a:lnTo>
                  <a:pt x="181992" y="149577"/>
                </a:lnTo>
                <a:lnTo>
                  <a:pt x="152681" y="194859"/>
                </a:lnTo>
                <a:lnTo>
                  <a:pt x="119347" y="237280"/>
                </a:lnTo>
                <a:lnTo>
                  <a:pt x="106630" y="275396"/>
                </a:lnTo>
                <a:lnTo>
                  <a:pt x="80578" y="308252"/>
                </a:lnTo>
                <a:lnTo>
                  <a:pt x="44074" y="332681"/>
                </a:lnTo>
                <a:lnTo>
                  <a:pt x="0" y="345518"/>
                </a:lnTo>
                <a:lnTo>
                  <a:pt x="14821" y="356123"/>
                </a:lnTo>
                <a:lnTo>
                  <a:pt x="35525" y="363846"/>
                </a:lnTo>
                <a:lnTo>
                  <a:pt x="60983" y="368566"/>
                </a:lnTo>
                <a:lnTo>
                  <a:pt x="90070" y="370166"/>
                </a:lnTo>
                <a:lnTo>
                  <a:pt x="136139" y="367464"/>
                </a:lnTo>
                <a:lnTo>
                  <a:pt x="183165" y="359303"/>
                </a:lnTo>
                <a:lnTo>
                  <a:pt x="228328" y="345597"/>
                </a:lnTo>
                <a:lnTo>
                  <a:pt x="268811" y="326263"/>
                </a:lnTo>
                <a:lnTo>
                  <a:pt x="301791" y="301215"/>
                </a:lnTo>
                <a:lnTo>
                  <a:pt x="259023" y="294491"/>
                </a:lnTo>
                <a:lnTo>
                  <a:pt x="225991" y="274706"/>
                </a:lnTo>
                <a:lnTo>
                  <a:pt x="204015" y="244260"/>
                </a:lnTo>
                <a:lnTo>
                  <a:pt x="194412" y="205553"/>
                </a:lnTo>
                <a:lnTo>
                  <a:pt x="218219" y="229316"/>
                </a:lnTo>
                <a:lnTo>
                  <a:pt x="243698" y="245332"/>
                </a:lnTo>
                <a:lnTo>
                  <a:pt x="271035" y="254375"/>
                </a:lnTo>
                <a:lnTo>
                  <a:pt x="300420" y="257217"/>
                </a:lnTo>
                <a:lnTo>
                  <a:pt x="349423" y="249243"/>
                </a:lnTo>
                <a:lnTo>
                  <a:pt x="391507" y="227154"/>
                </a:lnTo>
                <a:lnTo>
                  <a:pt x="424455" y="193697"/>
                </a:lnTo>
                <a:lnTo>
                  <a:pt x="446048" y="151617"/>
                </a:lnTo>
                <a:lnTo>
                  <a:pt x="454069" y="103661"/>
                </a:lnTo>
                <a:lnTo>
                  <a:pt x="447136" y="72118"/>
                </a:lnTo>
                <a:lnTo>
                  <a:pt x="430650" y="38189"/>
                </a:lnTo>
                <a:lnTo>
                  <a:pt x="397584" y="11081"/>
                </a:lnTo>
                <a:lnTo>
                  <a:pt x="340911" y="0"/>
                </a:lnTo>
                <a:close/>
              </a:path>
            </a:pathLst>
          </a:custGeom>
          <a:solidFill>
            <a:srgbClr val="12ABDB"/>
          </a:solidFill>
        </p:spPr>
        <p:txBody>
          <a:bodyPr wrap="square" lIns="0" tIns="0" rIns="0" bIns="0" rtlCol="0"/>
          <a:lstStyle/>
          <a:p>
            <a:endParaRPr sz="1092" dirty="0"/>
          </a:p>
        </p:txBody>
      </p:sp>
      <p:sp>
        <p:nvSpPr>
          <p:cNvPr id="6" name="Text Placeholder 25">
            <a:extLst>
              <a:ext uri="{FF2B5EF4-FFF2-40B4-BE49-F238E27FC236}">
                <a16:creationId xmlns:a16="http://schemas.microsoft.com/office/drawing/2014/main" id="{6204EE37-0C1C-674F-B505-88C8DA00DAD2}"/>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x-none"/>
          </a:p>
        </p:txBody>
      </p:sp>
      <p:sp>
        <p:nvSpPr>
          <p:cNvPr id="7" name="Text Placeholder 27">
            <a:extLst>
              <a:ext uri="{FF2B5EF4-FFF2-40B4-BE49-F238E27FC236}">
                <a16:creationId xmlns:a16="http://schemas.microsoft.com/office/drawing/2014/main" id="{62049D73-9885-4E47-8C37-598EF80DD882}"/>
              </a:ext>
            </a:extLst>
          </p:cNvPr>
          <p:cNvSpPr>
            <a:spLocks noGrp="1"/>
          </p:cNvSpPr>
          <p:nvPr>
            <p:ph type="body" sz="quarter" idx="11" hasCustomPrompt="1"/>
          </p:nvPr>
        </p:nvSpPr>
        <p:spPr>
          <a:xfrm>
            <a:off x="404813" y="1449142"/>
            <a:ext cx="4448175" cy="753146"/>
          </a:xfrm>
        </p:spPr>
        <p:txBody>
          <a:bodyPr>
            <a:normAutofit/>
          </a:bodyPr>
          <a:lstStyle>
            <a:lvl1pPr marL="0">
              <a:lnSpc>
                <a:spcPct val="80000"/>
              </a:lnSpc>
              <a:spcAft>
                <a:spcPts val="0"/>
              </a:spcAft>
              <a:defRPr sz="2400" b="0" spc="0">
                <a:latin typeface="+mj-lt"/>
              </a:defRPr>
            </a:lvl1pPr>
          </a:lstStyle>
          <a:p>
            <a:pPr lvl="0"/>
            <a:r>
              <a:rPr lang="en-GB"/>
              <a:t>CLICK TO EDIT MASTER</a:t>
            </a:r>
            <a:endParaRPr lang="x-none"/>
          </a:p>
        </p:txBody>
      </p:sp>
    </p:spTree>
    <p:extLst>
      <p:ext uri="{BB962C8B-B14F-4D97-AF65-F5344CB8AC3E}">
        <p14:creationId xmlns:p14="http://schemas.microsoft.com/office/powerpoint/2010/main" val="20653601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lients review">
    <p:spTree>
      <p:nvGrpSpPr>
        <p:cNvPr id="1" name=""/>
        <p:cNvGrpSpPr/>
        <p:nvPr/>
      </p:nvGrpSpPr>
      <p:grpSpPr>
        <a:xfrm>
          <a:off x="0" y="0"/>
          <a:ext cx="0" cy="0"/>
          <a:chOff x="0" y="0"/>
          <a:chExt cx="0" cy="0"/>
        </a:xfrm>
      </p:grpSpPr>
      <p:grpSp>
        <p:nvGrpSpPr>
          <p:cNvPr id="9" name="Groupe 1">
            <a:extLst>
              <a:ext uri="{FF2B5EF4-FFF2-40B4-BE49-F238E27FC236}">
                <a16:creationId xmlns:a16="http://schemas.microsoft.com/office/drawing/2014/main" id="{43688120-D252-5A4E-B500-33C139C93922}"/>
              </a:ext>
            </a:extLst>
          </p:cNvPr>
          <p:cNvGrpSpPr>
            <a:grpSpLocks noChangeAspect="1"/>
          </p:cNvGrpSpPr>
          <p:nvPr userDrawn="1"/>
        </p:nvGrpSpPr>
        <p:grpSpPr>
          <a:xfrm>
            <a:off x="11562163" y="205059"/>
            <a:ext cx="419436" cy="388988"/>
            <a:chOff x="11501102" y="171573"/>
            <a:chExt cx="419436" cy="388988"/>
          </a:xfrm>
        </p:grpSpPr>
        <p:sp>
          <p:nvSpPr>
            <p:cNvPr id="10" name="Freeform 13">
              <a:extLst>
                <a:ext uri="{FF2B5EF4-FFF2-40B4-BE49-F238E27FC236}">
                  <a16:creationId xmlns:a16="http://schemas.microsoft.com/office/drawing/2014/main" id="{414B7AD5-5A73-C248-8B4B-31182ED6D82F}"/>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4">
              <a:extLst>
                <a:ext uri="{FF2B5EF4-FFF2-40B4-BE49-F238E27FC236}">
                  <a16:creationId xmlns:a16="http://schemas.microsoft.com/office/drawing/2014/main" id="{5749009F-1DEE-1842-A139-6117CCE57218}"/>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40" name="Text Placeholder 39">
            <a:extLst>
              <a:ext uri="{FF2B5EF4-FFF2-40B4-BE49-F238E27FC236}">
                <a16:creationId xmlns:a16="http://schemas.microsoft.com/office/drawing/2014/main" id="{75387644-41E9-B04D-BC6D-8510C9DDF908}"/>
              </a:ext>
            </a:extLst>
          </p:cNvPr>
          <p:cNvSpPr>
            <a:spLocks noGrp="1"/>
          </p:cNvSpPr>
          <p:nvPr>
            <p:ph type="body" sz="quarter" idx="14"/>
          </p:nvPr>
        </p:nvSpPr>
        <p:spPr>
          <a:xfrm>
            <a:off x="2721178" y="2256445"/>
            <a:ext cx="2232025" cy="3355975"/>
          </a:xfrm>
        </p:spPr>
        <p:txBody>
          <a:bodyPr/>
          <a:lstStyle>
            <a:lvl1pPr marL="0" indent="0">
              <a:buFontTx/>
              <a:buNone/>
              <a:defRPr sz="1200"/>
            </a:lvl1pPr>
            <a:lvl2pPr marL="0" indent="0">
              <a:buFontTx/>
              <a:buNone/>
              <a:defRPr sz="1200" b="1"/>
            </a:lvl2pPr>
            <a:lvl3pPr marL="177800" indent="0">
              <a:buFontTx/>
              <a:buNone/>
              <a:defRPr/>
            </a:lvl3pPr>
            <a:lvl4pPr marL="361950" indent="0">
              <a:buFontTx/>
              <a:buNone/>
              <a:defRPr/>
            </a:lvl4pPr>
            <a:lvl5pPr marL="539750" indent="0">
              <a:buFontTx/>
              <a:buNone/>
              <a:defRPr/>
            </a:lvl5pPr>
          </a:lstStyle>
          <a:p>
            <a:pPr lvl="0"/>
            <a:r>
              <a:rPr lang="en-GB"/>
              <a:t>Click to edit Master text styles</a:t>
            </a:r>
          </a:p>
          <a:p>
            <a:pPr lvl="1"/>
            <a:r>
              <a:rPr lang="en-GB"/>
              <a:t>Second level</a:t>
            </a:r>
          </a:p>
        </p:txBody>
      </p:sp>
      <p:sp>
        <p:nvSpPr>
          <p:cNvPr id="42" name="Text Placeholder 41">
            <a:extLst>
              <a:ext uri="{FF2B5EF4-FFF2-40B4-BE49-F238E27FC236}">
                <a16:creationId xmlns:a16="http://schemas.microsoft.com/office/drawing/2014/main" id="{0270A6B4-D6EC-1548-966F-F3722E72B86B}"/>
              </a:ext>
            </a:extLst>
          </p:cNvPr>
          <p:cNvSpPr>
            <a:spLocks noGrp="1"/>
          </p:cNvSpPr>
          <p:nvPr>
            <p:ph type="body" sz="quarter" idx="15" hasCustomPrompt="1"/>
          </p:nvPr>
        </p:nvSpPr>
        <p:spPr>
          <a:xfrm>
            <a:off x="404813" y="2257425"/>
            <a:ext cx="2120673" cy="2693988"/>
          </a:xfrm>
        </p:spPr>
        <p:txBody>
          <a:bodyPr>
            <a:normAutofit/>
          </a:bodyPr>
          <a:lstStyle>
            <a:lvl1pPr>
              <a:spcAft>
                <a:spcPts val="0"/>
              </a:spcAft>
              <a:defRPr sz="1800" b="1"/>
            </a:lvl1pPr>
            <a:lvl2pPr>
              <a:defRPr sz="1800"/>
            </a:lvl2pPr>
            <a:lvl3pPr>
              <a:defRPr sz="1800"/>
            </a:lvl3pPr>
            <a:lvl4pPr>
              <a:defRPr sz="1800"/>
            </a:lvl4pPr>
            <a:lvl5pPr>
              <a:defRPr sz="1800"/>
            </a:lvl5pPr>
          </a:lstStyle>
          <a:p>
            <a:pPr lvl="0"/>
            <a:r>
              <a:rPr lang="en-GB"/>
              <a:t>CLICK TO EDIT MASTER TEXT STYLES</a:t>
            </a:r>
            <a:endParaRPr lang="x-none"/>
          </a:p>
        </p:txBody>
      </p:sp>
      <p:sp>
        <p:nvSpPr>
          <p:cNvPr id="45" name="Text Placeholder 44">
            <a:extLst>
              <a:ext uri="{FF2B5EF4-FFF2-40B4-BE49-F238E27FC236}">
                <a16:creationId xmlns:a16="http://schemas.microsoft.com/office/drawing/2014/main" id="{6ECA2835-C70C-394D-9B06-BC31E826667A}"/>
              </a:ext>
            </a:extLst>
          </p:cNvPr>
          <p:cNvSpPr>
            <a:spLocks noGrp="1"/>
          </p:cNvSpPr>
          <p:nvPr>
            <p:ph type="body" sz="quarter" idx="16" hasCustomPrompt="1"/>
          </p:nvPr>
        </p:nvSpPr>
        <p:spPr>
          <a:xfrm>
            <a:off x="424269" y="781320"/>
            <a:ext cx="2003425" cy="276225"/>
          </a:xfrm>
        </p:spPr>
        <p:txBody>
          <a:bodyPr>
            <a:normAutofit/>
          </a:bodyPr>
          <a:lstStyle>
            <a:lvl1pPr>
              <a:defRPr sz="1200"/>
            </a:lvl1pPr>
          </a:lstStyle>
          <a:p>
            <a:pPr lvl="0"/>
            <a:r>
              <a:rPr lang="en-GB"/>
              <a:t>CLICK TO EDIT</a:t>
            </a:r>
          </a:p>
        </p:txBody>
      </p:sp>
      <p:sp>
        <p:nvSpPr>
          <p:cNvPr id="31" name="Text Placeholder 37">
            <a:extLst>
              <a:ext uri="{FF2B5EF4-FFF2-40B4-BE49-F238E27FC236}">
                <a16:creationId xmlns:a16="http://schemas.microsoft.com/office/drawing/2014/main" id="{FEDAAFCC-8956-1F40-AF02-939D35AD09F7}"/>
              </a:ext>
            </a:extLst>
          </p:cNvPr>
          <p:cNvSpPr>
            <a:spLocks noGrp="1"/>
          </p:cNvSpPr>
          <p:nvPr>
            <p:ph type="body" sz="quarter" idx="13"/>
          </p:nvPr>
        </p:nvSpPr>
        <p:spPr>
          <a:xfrm>
            <a:off x="9766570" y="2265937"/>
            <a:ext cx="2017443" cy="3512293"/>
          </a:xfrm>
        </p:spPr>
        <p:txBody>
          <a:bodyPr/>
          <a:lstStyle>
            <a:lvl1pPr marL="0" indent="0">
              <a:spcAft>
                <a:spcPts val="0"/>
              </a:spcAft>
              <a:buFont typeface="Arial" panose="020B0604020202020204" pitchFamily="34" charset="0"/>
              <a:buNone/>
              <a:defRPr sz="1400">
                <a:solidFill>
                  <a:srgbClr val="00214A"/>
                </a:solidFill>
              </a:defRPr>
            </a:lvl1pPr>
            <a:lvl2pPr marL="0" indent="0">
              <a:buNone/>
              <a:defRPr sz="1200" b="1">
                <a:solidFill>
                  <a:srgbClr val="11ABDC"/>
                </a:solidFill>
              </a:defRPr>
            </a:lvl2pPr>
            <a:lvl3pPr marL="177800" indent="0" algn="l">
              <a:buFont typeface="Arial" panose="020B0604020202020204" pitchFamily="34" charset="0"/>
              <a:buNone/>
              <a:defRPr sz="1000" b="0">
                <a:solidFill>
                  <a:srgbClr val="11ABDC"/>
                </a:solidFill>
              </a:defRPr>
            </a:lvl3pPr>
            <a:lvl4pPr marL="361950" indent="0">
              <a:buNone/>
              <a:defRPr>
                <a:solidFill>
                  <a:schemeClr val="bg1"/>
                </a:solidFill>
              </a:defRPr>
            </a:lvl4pPr>
            <a:lvl5pPr marL="539750" indent="0">
              <a:buNone/>
              <a:defRPr>
                <a:solidFill>
                  <a:schemeClr val="bg1"/>
                </a:solidFill>
              </a:defRPr>
            </a:lvl5pPr>
          </a:lstStyle>
          <a:p>
            <a:pPr lvl="0"/>
            <a:r>
              <a:rPr lang="en-GB"/>
              <a:t>Click to edit Master text styles</a:t>
            </a:r>
          </a:p>
          <a:p>
            <a:pPr lvl="0"/>
            <a:endParaRPr lang="en-GB"/>
          </a:p>
          <a:p>
            <a:pPr lvl="1"/>
            <a:r>
              <a:rPr lang="en-GB"/>
              <a:t>SECOND LEVEL</a:t>
            </a:r>
          </a:p>
          <a:p>
            <a:pPr lvl="2"/>
            <a:r>
              <a:rPr lang="en-GB"/>
              <a:t>Third level</a:t>
            </a:r>
          </a:p>
        </p:txBody>
      </p:sp>
    </p:spTree>
    <p:extLst>
      <p:ext uri="{BB962C8B-B14F-4D97-AF65-F5344CB8AC3E}">
        <p14:creationId xmlns:p14="http://schemas.microsoft.com/office/powerpoint/2010/main" val="36772761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32372349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525827091"/>
      </p:ext>
    </p:extLst>
  </p:cSld>
  <p:clrMapOvr>
    <a:masterClrMapping/>
  </p:clrMapOvr>
  <p:transition spd="slow" advClick="0" advTm="5000">
    <p:push/>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578708911"/>
      </p:ext>
    </p:extLst>
  </p:cSld>
  <p:clrMapOvr>
    <a:masterClrMapping/>
  </p:clrMapOvr>
  <p:transition spd="slow" advClick="0" advTm="5000">
    <p:push/>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2855060"/>
      </p:ext>
    </p:extLst>
  </p:cSld>
  <p:clrMapOvr>
    <a:masterClrMapping/>
  </p:clrMapOvr>
  <p:transition spd="slow" advClick="0" advTm="5000">
    <p:push/>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138933594"/>
      </p:ext>
    </p:extLst>
  </p:cSld>
  <p:clrMapOvr>
    <a:masterClrMapping/>
  </p:clrMapOvr>
  <p:transition spd="slow" advClick="0" advTm="5000">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489747297"/>
      </p:ext>
    </p:extLst>
  </p:cSld>
  <p:clrMapOvr>
    <a:masterClrMapping/>
  </p:clrMapOvr>
  <p:transition spd="slow" advClick="0" advTm="5000">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155384383"/>
      </p:ext>
    </p:extLst>
  </p:cSld>
  <p:clrMapOvr>
    <a:masterClrMapping/>
  </p:clrMapOvr>
  <p:transition spd="slow" advClick="0" advTm="5000">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6332529"/>
      </p:ext>
    </p:extLst>
  </p:cSld>
  <p:clrMapOvr>
    <a:masterClrMapping/>
  </p:clrMapOvr>
  <p:transition spd="slow" advClick="0" advTm="5000">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420860788"/>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024813565"/>
      </p:ext>
    </p:extLst>
  </p:cSld>
  <p:clrMapOvr>
    <a:masterClrMapping/>
  </p:clrMapOvr>
  <p:transition spd="slow" advClick="0" advTm="5000">
    <p:push/>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713509795"/>
      </p:ext>
    </p:extLst>
  </p:cSld>
  <p:clrMapOvr>
    <a:masterClrMapping/>
  </p:clrMapOvr>
  <p:transition spd="slow" advClick="0" advTm="5000">
    <p:push/>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919460812"/>
      </p:ext>
    </p:extLst>
  </p:cSld>
  <p:clrMapOvr>
    <a:masterClrMapping/>
  </p:clrMapOvr>
  <p:transition spd="slow" advClick="0" advTm="5000">
    <p:push/>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281765"/>
      </p:ext>
    </p:extLst>
  </p:cSld>
  <p:clrMapOvr>
    <a:masterClrMapping/>
  </p:clrMapOvr>
  <p:transition spd="slow" advClick="0" advTm="5000">
    <p:push/>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253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IN"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16" name="Rectangle 15"/>
          <p:cNvSpPr/>
          <p:nvPr/>
        </p:nvSpPr>
        <p:spPr>
          <a:xfrm>
            <a:off x="6536184" y="476757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
        <p:nvSpPr>
          <p:cNvPr id="22" name="TextBox 21">
            <a:extLst>
              <a:ext uri="{FF2B5EF4-FFF2-40B4-BE49-F238E27FC236}">
                <a16:creationId xmlns:a16="http://schemas.microsoft.com/office/drawing/2014/main" id="{5D5D04CC-8395-43BA-9211-687F19E3CBE0}"/>
              </a:ext>
            </a:extLst>
          </p:cNvPr>
          <p:cNvSpPr txBox="1"/>
          <p:nvPr userDrawn="1"/>
        </p:nvSpPr>
        <p:spPr>
          <a:xfrm>
            <a:off x="6536184" y="5036752"/>
            <a:ext cx="4638214" cy="692497"/>
          </a:xfrm>
          <a:prstGeom prst="rect">
            <a:avLst/>
          </a:prstGeom>
          <a:solidFill>
            <a:schemeClr val="accent4"/>
          </a:solidFill>
        </p:spPr>
        <p:txBody>
          <a:bodyPr wrap="square" lIns="0" tIns="0" rIns="0" bIns="0" rtlCol="0">
            <a:spAutoFit/>
          </a:bodyPr>
          <a:lstStyle/>
          <a:p>
            <a:r>
              <a:rPr lang="en-US" sz="900" dirty="0">
                <a:solidFill>
                  <a:schemeClr val="bg1"/>
                </a:solidFill>
              </a:rPr>
              <a:t>Capgemini in India comprises over 150,000 team members working across 13 locations: Bangalore, Bhubaneswar, Chennai, Coimbatore, Gandhinagar, Gurugram, Hyderabad, Kolkata, Mumbai, Noida, Pune, Salem and Tiruchirappalli. </a:t>
            </a:r>
          </a:p>
          <a:p>
            <a:endParaRPr lang="en-US" sz="900" dirty="0">
              <a:solidFill>
                <a:schemeClr val="bg1"/>
              </a:solidFill>
            </a:endParaRPr>
          </a:p>
          <a:p>
            <a:r>
              <a:rPr lang="en-US" sz="900" dirty="0">
                <a:solidFill>
                  <a:schemeClr val="bg1"/>
                </a:solidFill>
              </a:rPr>
              <a:t>Learn more about Capgemini in India at </a:t>
            </a:r>
            <a:r>
              <a:rPr lang="en-US" sz="900" u="sng" dirty="0">
                <a:solidFill>
                  <a:schemeClr val="bg1"/>
                </a:solidFill>
                <a:hlinkClick r:id="rId14"/>
              </a:rPr>
              <a:t>www.capgemini.com/in-en</a:t>
            </a:r>
            <a:r>
              <a:rPr lang="en-US" sz="900" dirty="0">
                <a:solidFill>
                  <a:schemeClr val="bg1"/>
                </a:solidFill>
                <a:hlinkClick r:id="rId14"/>
              </a:rPr>
              <a:t>. </a:t>
            </a:r>
            <a:endParaRPr lang="en-IN" sz="900" dirty="0">
              <a:solidFill>
                <a:schemeClr val="bg1"/>
              </a:solidFill>
            </a:endParaRPr>
          </a:p>
        </p:txBody>
      </p:sp>
    </p:spTree>
    <p:extLst>
      <p:ext uri="{BB962C8B-B14F-4D97-AF65-F5344CB8AC3E}">
        <p14:creationId xmlns:p14="http://schemas.microsoft.com/office/powerpoint/2010/main" val="806619894"/>
      </p:ext>
    </p:extLst>
  </p:cSld>
  <p:clrMapOvr>
    <a:masterClrMapping/>
  </p:clrMapOvr>
  <p:transition spd="slow" advClick="0" advTm="5000">
    <p:push/>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447355134"/>
      </p:ext>
    </p:extLst>
  </p:cSld>
  <p:clrMapOvr>
    <a:masterClrMapping/>
  </p:clrMapOvr>
  <p:transition spd="slow" advClick="0" advTm="5000">
    <p:push/>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92380782"/>
      </p:ext>
    </p:extLst>
  </p:cSld>
  <p:clrMapOvr>
    <a:masterClrMapping/>
  </p:clrMapOvr>
  <p:transition spd="slow" advClick="0" advTm="5000">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4323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wo Content">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101AE9D-801E-2142-8AF1-BF93907FA561}"/>
              </a:ext>
            </a:extLst>
          </p:cNvPr>
          <p:cNvSpPr/>
          <p:nvPr userDrawn="1"/>
        </p:nvSpPr>
        <p:spPr>
          <a:xfrm flipH="1">
            <a:off x="9480550" y="0"/>
            <a:ext cx="271145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1600"/>
          </a:p>
        </p:txBody>
      </p:sp>
      <p:sp>
        <p:nvSpPr>
          <p:cNvPr id="16" name="bg object 16"/>
          <p:cNvSpPr/>
          <p:nvPr/>
        </p:nvSpPr>
        <p:spPr>
          <a:xfrm>
            <a:off x="11691617" y="375017"/>
            <a:ext cx="275725" cy="224493"/>
          </a:xfrm>
          <a:custGeom>
            <a:avLst/>
            <a:gdLst/>
            <a:ahLst/>
            <a:cxnLst/>
            <a:rect l="l" t="t" r="r" b="b"/>
            <a:pathLst>
              <a:path w="454659" h="370205">
                <a:moveTo>
                  <a:pt x="340911" y="0"/>
                </a:moveTo>
                <a:lnTo>
                  <a:pt x="300552" y="8264"/>
                </a:lnTo>
                <a:lnTo>
                  <a:pt x="266559" y="30776"/>
                </a:lnTo>
                <a:lnTo>
                  <a:pt x="236853" y="64113"/>
                </a:lnTo>
                <a:lnTo>
                  <a:pt x="209357" y="104854"/>
                </a:lnTo>
                <a:lnTo>
                  <a:pt x="181992" y="149577"/>
                </a:lnTo>
                <a:lnTo>
                  <a:pt x="152681" y="194859"/>
                </a:lnTo>
                <a:lnTo>
                  <a:pt x="119347" y="237280"/>
                </a:lnTo>
                <a:lnTo>
                  <a:pt x="106630" y="275396"/>
                </a:lnTo>
                <a:lnTo>
                  <a:pt x="80578" y="308252"/>
                </a:lnTo>
                <a:lnTo>
                  <a:pt x="44074" y="332681"/>
                </a:lnTo>
                <a:lnTo>
                  <a:pt x="0" y="345518"/>
                </a:lnTo>
                <a:lnTo>
                  <a:pt x="14821" y="356123"/>
                </a:lnTo>
                <a:lnTo>
                  <a:pt x="35525" y="363846"/>
                </a:lnTo>
                <a:lnTo>
                  <a:pt x="60983" y="368566"/>
                </a:lnTo>
                <a:lnTo>
                  <a:pt x="90070" y="370166"/>
                </a:lnTo>
                <a:lnTo>
                  <a:pt x="136139" y="367464"/>
                </a:lnTo>
                <a:lnTo>
                  <a:pt x="183165" y="359303"/>
                </a:lnTo>
                <a:lnTo>
                  <a:pt x="228328" y="345597"/>
                </a:lnTo>
                <a:lnTo>
                  <a:pt x="268811" y="326263"/>
                </a:lnTo>
                <a:lnTo>
                  <a:pt x="301791" y="301215"/>
                </a:lnTo>
                <a:lnTo>
                  <a:pt x="259023" y="294491"/>
                </a:lnTo>
                <a:lnTo>
                  <a:pt x="225991" y="274706"/>
                </a:lnTo>
                <a:lnTo>
                  <a:pt x="204015" y="244260"/>
                </a:lnTo>
                <a:lnTo>
                  <a:pt x="194412" y="205553"/>
                </a:lnTo>
                <a:lnTo>
                  <a:pt x="218219" y="229316"/>
                </a:lnTo>
                <a:lnTo>
                  <a:pt x="243698" y="245332"/>
                </a:lnTo>
                <a:lnTo>
                  <a:pt x="271035" y="254375"/>
                </a:lnTo>
                <a:lnTo>
                  <a:pt x="300420" y="257217"/>
                </a:lnTo>
                <a:lnTo>
                  <a:pt x="349423" y="249243"/>
                </a:lnTo>
                <a:lnTo>
                  <a:pt x="391507" y="227154"/>
                </a:lnTo>
                <a:lnTo>
                  <a:pt x="424455" y="193697"/>
                </a:lnTo>
                <a:lnTo>
                  <a:pt x="446048" y="151617"/>
                </a:lnTo>
                <a:lnTo>
                  <a:pt x="454069" y="103661"/>
                </a:lnTo>
                <a:lnTo>
                  <a:pt x="447136" y="72118"/>
                </a:lnTo>
                <a:lnTo>
                  <a:pt x="430650" y="38189"/>
                </a:lnTo>
                <a:lnTo>
                  <a:pt x="397584" y="11081"/>
                </a:lnTo>
                <a:lnTo>
                  <a:pt x="340911" y="0"/>
                </a:lnTo>
                <a:close/>
              </a:path>
            </a:pathLst>
          </a:custGeom>
          <a:solidFill>
            <a:srgbClr val="12ABDB"/>
          </a:solidFill>
        </p:spPr>
        <p:txBody>
          <a:bodyPr wrap="square" lIns="0" tIns="0" rIns="0" bIns="0" rtlCol="0"/>
          <a:lstStyle/>
          <a:p>
            <a:endParaRPr sz="1092" dirty="0"/>
          </a:p>
        </p:txBody>
      </p:sp>
      <p:sp>
        <p:nvSpPr>
          <p:cNvPr id="17" name="bg object 17"/>
          <p:cNvSpPr/>
          <p:nvPr/>
        </p:nvSpPr>
        <p:spPr>
          <a:xfrm>
            <a:off x="11548667" y="212720"/>
            <a:ext cx="418595" cy="352719"/>
          </a:xfrm>
          <a:custGeom>
            <a:avLst/>
            <a:gdLst/>
            <a:ahLst/>
            <a:cxnLst/>
            <a:rect l="l" t="t" r="r" b="b"/>
            <a:pathLst>
              <a:path w="690244" h="581660">
                <a:moveTo>
                  <a:pt x="369182" y="0"/>
                </a:moveTo>
                <a:lnTo>
                  <a:pt x="344515" y="24326"/>
                </a:lnTo>
                <a:lnTo>
                  <a:pt x="313091" y="48177"/>
                </a:lnTo>
                <a:lnTo>
                  <a:pt x="276582" y="72084"/>
                </a:lnTo>
                <a:lnTo>
                  <a:pt x="195116" y="122271"/>
                </a:lnTo>
                <a:lnTo>
                  <a:pt x="153563" y="149655"/>
                </a:lnTo>
                <a:lnTo>
                  <a:pt x="113733" y="179301"/>
                </a:lnTo>
                <a:lnTo>
                  <a:pt x="77328" y="211762"/>
                </a:lnTo>
                <a:lnTo>
                  <a:pt x="46050" y="247589"/>
                </a:lnTo>
                <a:lnTo>
                  <a:pt x="21601" y="287334"/>
                </a:lnTo>
                <a:lnTo>
                  <a:pt x="5684" y="331548"/>
                </a:lnTo>
                <a:lnTo>
                  <a:pt x="0" y="380784"/>
                </a:lnTo>
                <a:lnTo>
                  <a:pt x="5939" y="428575"/>
                </a:lnTo>
                <a:lnTo>
                  <a:pt x="22884" y="473159"/>
                </a:lnTo>
                <a:lnTo>
                  <a:pt x="49524" y="512614"/>
                </a:lnTo>
                <a:lnTo>
                  <a:pt x="84548" y="545013"/>
                </a:lnTo>
                <a:lnTo>
                  <a:pt x="126645" y="568432"/>
                </a:lnTo>
                <a:lnTo>
                  <a:pt x="192127" y="581491"/>
                </a:lnTo>
                <a:lnTo>
                  <a:pt x="224897" y="579248"/>
                </a:lnTo>
                <a:lnTo>
                  <a:pt x="285544" y="559562"/>
                </a:lnTo>
                <a:lnTo>
                  <a:pt x="334091" y="525874"/>
                </a:lnTo>
                <a:lnTo>
                  <a:pt x="388395" y="462499"/>
                </a:lnTo>
                <a:lnTo>
                  <a:pt x="417709" y="417217"/>
                </a:lnTo>
                <a:lnTo>
                  <a:pt x="445075" y="372494"/>
                </a:lnTo>
                <a:lnTo>
                  <a:pt x="472573" y="331752"/>
                </a:lnTo>
                <a:lnTo>
                  <a:pt x="502279" y="298413"/>
                </a:lnTo>
                <a:lnTo>
                  <a:pt x="536273" y="275900"/>
                </a:lnTo>
                <a:lnTo>
                  <a:pt x="576631" y="267635"/>
                </a:lnTo>
                <a:lnTo>
                  <a:pt x="633303" y="278717"/>
                </a:lnTo>
                <a:lnTo>
                  <a:pt x="666367" y="305825"/>
                </a:lnTo>
                <a:lnTo>
                  <a:pt x="682852" y="339754"/>
                </a:lnTo>
                <a:lnTo>
                  <a:pt x="689790" y="371192"/>
                </a:lnTo>
                <a:lnTo>
                  <a:pt x="689633" y="365182"/>
                </a:lnTo>
                <a:lnTo>
                  <a:pt x="685100" y="318047"/>
                </a:lnTo>
                <a:lnTo>
                  <a:pt x="673735" y="273463"/>
                </a:lnTo>
                <a:lnTo>
                  <a:pt x="656075" y="231470"/>
                </a:lnTo>
                <a:lnTo>
                  <a:pt x="632657" y="192110"/>
                </a:lnTo>
                <a:lnTo>
                  <a:pt x="604017" y="155423"/>
                </a:lnTo>
                <a:lnTo>
                  <a:pt x="570694" y="121451"/>
                </a:lnTo>
                <a:lnTo>
                  <a:pt x="528444" y="86681"/>
                </a:lnTo>
                <a:lnTo>
                  <a:pt x="483053" y="56127"/>
                </a:lnTo>
                <a:lnTo>
                  <a:pt x="435180" y="29530"/>
                </a:lnTo>
                <a:lnTo>
                  <a:pt x="385485" y="6628"/>
                </a:lnTo>
                <a:lnTo>
                  <a:pt x="369182" y="0"/>
                </a:lnTo>
                <a:close/>
              </a:path>
            </a:pathLst>
          </a:custGeom>
          <a:solidFill>
            <a:srgbClr val="0070AD"/>
          </a:solidFill>
        </p:spPr>
        <p:txBody>
          <a:bodyPr wrap="square" lIns="0" tIns="0" rIns="0" bIns="0" rtlCol="0"/>
          <a:lstStyle/>
          <a:p>
            <a:endParaRPr sz="1092" dirty="0"/>
          </a:p>
        </p:txBody>
      </p:sp>
      <p:sp>
        <p:nvSpPr>
          <p:cNvPr id="26" name="Text Placeholder 25">
            <a:extLst>
              <a:ext uri="{FF2B5EF4-FFF2-40B4-BE49-F238E27FC236}">
                <a16:creationId xmlns:a16="http://schemas.microsoft.com/office/drawing/2014/main" id="{F3BA43F2-680F-A443-AA9D-94B887275913}"/>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x-none"/>
          </a:p>
        </p:txBody>
      </p:sp>
      <p:sp>
        <p:nvSpPr>
          <p:cNvPr id="30" name="Text Placeholder 27">
            <a:extLst>
              <a:ext uri="{FF2B5EF4-FFF2-40B4-BE49-F238E27FC236}">
                <a16:creationId xmlns:a16="http://schemas.microsoft.com/office/drawing/2014/main" id="{48D6BDC6-DCC0-804F-848D-3F1511944ABF}"/>
              </a:ext>
            </a:extLst>
          </p:cNvPr>
          <p:cNvSpPr>
            <a:spLocks noGrp="1"/>
          </p:cNvSpPr>
          <p:nvPr>
            <p:ph type="body" sz="quarter" idx="11" hasCustomPrompt="1"/>
          </p:nvPr>
        </p:nvSpPr>
        <p:spPr>
          <a:xfrm>
            <a:off x="404813" y="1449142"/>
            <a:ext cx="4448175" cy="753146"/>
          </a:xfrm>
        </p:spPr>
        <p:txBody>
          <a:bodyPr>
            <a:normAutofit/>
          </a:bodyPr>
          <a:lstStyle>
            <a:lvl1pPr marL="0">
              <a:lnSpc>
                <a:spcPct val="80000"/>
              </a:lnSpc>
              <a:spcAft>
                <a:spcPts val="0"/>
              </a:spcAft>
              <a:defRPr sz="2400" b="0" spc="0">
                <a:latin typeface="+mj-lt"/>
              </a:defRPr>
            </a:lvl1pPr>
          </a:lstStyle>
          <a:p>
            <a:pPr lvl="0"/>
            <a:r>
              <a:rPr lang="en-GB"/>
              <a:t>CLICK TO EDIT MASTER</a:t>
            </a:r>
            <a:endParaRPr lang="x-none"/>
          </a:p>
        </p:txBody>
      </p:sp>
      <p:sp>
        <p:nvSpPr>
          <p:cNvPr id="8" name="Retângulo 43">
            <a:extLst>
              <a:ext uri="{FF2B5EF4-FFF2-40B4-BE49-F238E27FC236}">
                <a16:creationId xmlns:a16="http://schemas.microsoft.com/office/drawing/2014/main" id="{5E5BE0AE-C7B9-3F4F-B0B5-415E551882B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0" name="Rectangle 27">
            <a:extLst>
              <a:ext uri="{FF2B5EF4-FFF2-40B4-BE49-F238E27FC236}">
                <a16:creationId xmlns:a16="http://schemas.microsoft.com/office/drawing/2014/main" id="{DE642FF3-5BF5-4309-B367-AD963190164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2022. All rights reserved  |</a:t>
            </a:r>
          </a:p>
        </p:txBody>
      </p:sp>
    </p:spTree>
    <p:extLst>
      <p:ext uri="{BB962C8B-B14F-4D97-AF65-F5344CB8AC3E}">
        <p14:creationId xmlns:p14="http://schemas.microsoft.com/office/powerpoint/2010/main" val="37891609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ext Placeholder 25">
            <a:extLst>
              <a:ext uri="{FF2B5EF4-FFF2-40B4-BE49-F238E27FC236}">
                <a16:creationId xmlns:a16="http://schemas.microsoft.com/office/drawing/2014/main" id="{816EBCB1-EDB7-8547-BA8B-450ADBE157E6}"/>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x-none"/>
          </a:p>
        </p:txBody>
      </p:sp>
      <p:sp>
        <p:nvSpPr>
          <p:cNvPr id="8" name="Text Placeholder 7">
            <a:extLst>
              <a:ext uri="{FF2B5EF4-FFF2-40B4-BE49-F238E27FC236}">
                <a16:creationId xmlns:a16="http://schemas.microsoft.com/office/drawing/2014/main" id="{5ED334F2-B89C-B941-B78E-BBCBB9E65D9E}"/>
              </a:ext>
            </a:extLst>
          </p:cNvPr>
          <p:cNvSpPr>
            <a:spLocks noGrp="1"/>
          </p:cNvSpPr>
          <p:nvPr>
            <p:ph type="body" sz="quarter" idx="11" hasCustomPrompt="1"/>
          </p:nvPr>
        </p:nvSpPr>
        <p:spPr>
          <a:xfrm>
            <a:off x="404813" y="1125538"/>
            <a:ext cx="4538662" cy="1897062"/>
          </a:xfrm>
        </p:spPr>
        <p:txBody>
          <a:bodyPr>
            <a:noAutofit/>
          </a:bodyPr>
          <a:lstStyle>
            <a:lvl1pPr>
              <a:lnSpc>
                <a:spcPct val="70000"/>
              </a:lnSpc>
              <a:spcAft>
                <a:spcPts val="0"/>
              </a:spcAft>
              <a:defRPr kumimoji="0" lang="en-GB" sz="3600" b="0" i="0" u="none" strike="noStrike" kern="1200" cap="none" spc="0" normalizeH="0" baseline="0">
                <a:ln>
                  <a:noFill/>
                </a:ln>
                <a:solidFill>
                  <a:srgbClr val="0070AD"/>
                </a:solidFill>
                <a:effectLst/>
                <a:uLnTx/>
                <a:uFillTx/>
                <a:latin typeface="+mj-lt"/>
                <a:ea typeface="+mn-ea"/>
                <a:cs typeface="+mn-cs"/>
              </a:defRPr>
            </a:lvl1pPr>
          </a:lstStyle>
          <a:p>
            <a:pPr lvl="0"/>
            <a:r>
              <a:rPr lang="en-GB"/>
              <a:t>CLICK TO EDIT MASTER TEXT STYLES</a:t>
            </a:r>
          </a:p>
        </p:txBody>
      </p:sp>
    </p:spTree>
    <p:extLst>
      <p:ext uri="{BB962C8B-B14F-4D97-AF65-F5344CB8AC3E}">
        <p14:creationId xmlns:p14="http://schemas.microsoft.com/office/powerpoint/2010/main" val="1337086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15937698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616799334"/>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1943819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419431137"/>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152384586"/>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oleObject" Target="../embeddings/oleObject1.bin"/><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21"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oleObject" Target="../embeddings/oleObject6.bin"/><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ags" Target="../tags/tag6.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4"/>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5" imgW="270" imgH="270" progId="TCLayout.ActiveDocument.1">
                  <p:embed/>
                </p:oleObj>
              </mc:Choice>
              <mc:Fallback>
                <p:oleObj name="think-cell Slide" r:id="rId35" imgW="270" imgH="270" progId="TCLayout.ActiveDocument.1">
                  <p:embed/>
                  <p:pic>
                    <p:nvPicPr>
                      <p:cNvPr id="21" name="Object 20" hidden="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Capgemini India Corporate Deck |  February 2022</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Capgemini 2022. All rights reserved |</a:t>
            </a:r>
          </a:p>
        </p:txBody>
      </p:sp>
    </p:spTree>
    <p:extLst>
      <p:ext uri="{BB962C8B-B14F-4D97-AF65-F5344CB8AC3E}">
        <p14:creationId xmlns:p14="http://schemas.microsoft.com/office/powerpoint/2010/main" val="26003118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712" r:id="rId32"/>
  </p:sldLayoutIdLst>
  <p:transition spd="slow">
    <p:fade/>
  </p:transition>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9"/>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0" imgW="270" imgH="270" progId="TCLayout.ActiveDocument.1">
                  <p:embed/>
                </p:oleObj>
              </mc:Choice>
              <mc:Fallback>
                <p:oleObj name="think-cell Slide" r:id="rId20" imgW="270" imgH="270" progId="TCLayout.ActiveDocument.1">
                  <p:embed/>
                  <p:pic>
                    <p:nvPicPr>
                      <p:cNvPr id="21" name="Object 20" hidden="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Capgemini India Corporate Deck |  February 2022</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Public © </a:t>
            </a:r>
            <a:r>
              <a:rPr lang="en-GB" sz="700">
                <a:solidFill>
                  <a:srgbClr val="A6A6A6"/>
                </a:solidFill>
                <a:latin typeface="Ubuntu" panose="020B0504030602030204" pitchFamily="34" charset="0"/>
                <a:cs typeface="Arial" panose="020B0604020202020204" pitchFamily="34" charset="0"/>
              </a:rPr>
              <a:t>Capgemini 2022. </a:t>
            </a:r>
            <a:r>
              <a:rPr lang="en-GB" sz="700" dirty="0">
                <a:solidFill>
                  <a:srgbClr val="A6A6A6"/>
                </a:solidFill>
                <a:latin typeface="Ubuntu" panose="020B0504030602030204" pitchFamily="34" charset="0"/>
                <a:cs typeface="Arial" panose="020B0604020202020204" pitchFamily="34" charset="0"/>
              </a:rPr>
              <a:t>All rights reserved</a:t>
            </a:r>
          </a:p>
        </p:txBody>
      </p:sp>
    </p:spTree>
    <p:extLst>
      <p:ext uri="{BB962C8B-B14F-4D97-AF65-F5344CB8AC3E}">
        <p14:creationId xmlns:p14="http://schemas.microsoft.com/office/powerpoint/2010/main" val="27385777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10" r:id="rId16"/>
    <p:sldLayoutId id="2147483711" r:id="rId17"/>
  </p:sldLayoutIdLst>
  <p:transition spd="slow" advClick="0" advTm="5000">
    <p:push/>
  </p:transition>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hyperlink" Target="https://ess.hgsbs.com/login?company=CG" TargetMode="External"/><Relationship Id="rId2" Type="http://schemas.openxmlformats.org/officeDocument/2006/relationships/hyperlink" Target="https://signin.capgemini.com/idp/startSSO.ping?PartnerSpId=https%3A%2F%2Fess.hgsbs.com" TargetMode="External"/><Relationship Id="rId1" Type="http://schemas.openxmlformats.org/officeDocument/2006/relationships/slideLayout" Target="../slideLayouts/slideLayout36.xml"/><Relationship Id="rId4" Type="http://schemas.openxmlformats.org/officeDocument/2006/relationships/hyperlink" Target="https://talent.capgemini.com/in/pages/supportfunctions/finance_hub/IndiaPayrol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a:xfrm>
            <a:off x="5070782" y="5532358"/>
            <a:ext cx="6267251" cy="369332"/>
          </a:xfrm>
        </p:spPr>
        <p:txBody>
          <a:bodyPr/>
          <a:lstStyle/>
          <a:p>
            <a:pPr algn="r"/>
            <a:r>
              <a:rPr lang="en-GB" sz="2400" i="1" dirty="0"/>
              <a:t>Effective April 2023</a:t>
            </a:r>
          </a:p>
        </p:txBody>
      </p:sp>
      <p:sp>
        <p:nvSpPr>
          <p:cNvPr id="4" name="Title 2">
            <a:extLst>
              <a:ext uri="{FF2B5EF4-FFF2-40B4-BE49-F238E27FC236}">
                <a16:creationId xmlns:a16="http://schemas.microsoft.com/office/drawing/2014/main" id="{0799DCD4-6005-6E74-BBF7-B39CAFA359D4}"/>
              </a:ext>
            </a:extLst>
          </p:cNvPr>
          <p:cNvSpPr txBox="1">
            <a:spLocks/>
          </p:cNvSpPr>
          <p:nvPr/>
        </p:nvSpPr>
        <p:spPr>
          <a:xfrm>
            <a:off x="247646" y="4488716"/>
            <a:ext cx="11696708" cy="615553"/>
          </a:xfrm>
          <a:prstGeom prst="rect">
            <a:avLst/>
          </a:prstGeom>
        </p:spPr>
        <p:txBody>
          <a:bodyPr vert="horz" wrap="square" lIns="36000" tIns="0" rIns="36000" bIns="0" rtlCol="0" anchor="b" anchorCtr="0">
            <a:sp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6600" b="1" i="0" u="none" strike="noStrike" kern="1200" cap="all" spc="0" normalizeH="0" baseline="0" noProof="0">
                <a:ln>
                  <a:noFill/>
                </a:ln>
                <a:solidFill>
                  <a:schemeClr val="bg1"/>
                </a:solidFill>
                <a:effectLst/>
                <a:uLnTx/>
                <a:uFillTx/>
                <a:latin typeface="+mn-lt"/>
                <a:ea typeface="+mj-ea"/>
                <a:cs typeface="+mj-cs"/>
              </a:defRPr>
            </a:lvl1pPr>
          </a:lstStyle>
          <a:p>
            <a:pPr algn="ctr"/>
            <a:r>
              <a:rPr lang="en-IN" sz="4000" dirty="0" err="1">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OLd</a:t>
            </a:r>
            <a:r>
              <a:rPr lang="en-IN" sz="4000" dirty="0">
                <a:solidFill>
                  <a:schemeClr val="accent6">
                    <a:lumMod val="60000"/>
                    <a:lumOff val="40000"/>
                  </a:schemeClr>
                </a:solidFill>
                <a:latin typeface="Verdana" panose="020B0604030504040204" pitchFamily="34" charset="0"/>
                <a:ea typeface="Verdana" panose="020B0604030504040204" pitchFamily="34" charset="0"/>
                <a:cs typeface="Verdana" panose="020B0604030504040204" pitchFamily="34" charset="0"/>
              </a:rPr>
              <a:t> Tax Regime VS New Tax Regime</a:t>
            </a:r>
          </a:p>
        </p:txBody>
      </p:sp>
      <p:sp>
        <p:nvSpPr>
          <p:cNvPr id="8" name="Subtitle 1">
            <a:extLst>
              <a:ext uri="{FF2B5EF4-FFF2-40B4-BE49-F238E27FC236}">
                <a16:creationId xmlns:a16="http://schemas.microsoft.com/office/drawing/2014/main" id="{C4666FC8-CA92-9C29-7813-F931669F8357}"/>
              </a:ext>
            </a:extLst>
          </p:cNvPr>
          <p:cNvSpPr txBox="1">
            <a:spLocks/>
          </p:cNvSpPr>
          <p:nvPr/>
        </p:nvSpPr>
        <p:spPr>
          <a:xfrm>
            <a:off x="379726" y="1658007"/>
            <a:ext cx="11042316" cy="1184940"/>
          </a:xfrm>
          <a:prstGeom prst="rect">
            <a:avLst/>
          </a:prstGeom>
          <a:noFill/>
        </p:spPr>
        <p:txBody>
          <a:bodyPr vert="horz" wrap="square" lIns="36000" tIns="0" rIns="3600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Ubuntu" panose="020B0504030602030204" pitchFamily="34" charset="0"/>
                <a:ea typeface="+mn-ea"/>
                <a:cs typeface="+mn-cs"/>
              </a:defRPr>
            </a:lvl1pPr>
            <a:lvl2pPr marL="457200" indent="0" algn="ctr" defTabSz="914400" rtl="0" eaLnBrk="1" latinLnBrk="0" hangingPunct="1">
              <a:lnSpc>
                <a:spcPct val="100000"/>
              </a:lnSpc>
              <a:spcBef>
                <a:spcPts val="0"/>
              </a:spcBef>
              <a:spcAft>
                <a:spcPts val="600"/>
              </a:spcAft>
              <a:buClr>
                <a:schemeClr val="accent1"/>
              </a:buClr>
              <a:buFont typeface="Wingdings" panose="05000000000000000000" pitchFamily="2" charset="2"/>
              <a:buNone/>
              <a:defRPr sz="2000" kern="1200" baseline="0">
                <a:solidFill>
                  <a:schemeClr val="tx1"/>
                </a:solidFill>
                <a:latin typeface="Ubuntu" panose="020B0504030602030204" pitchFamily="34" charset="0"/>
                <a:ea typeface="+mn-ea"/>
                <a:cs typeface="+mn-cs"/>
              </a:defRPr>
            </a:lvl2pPr>
            <a:lvl3pPr marL="914400" indent="0" algn="ctr" defTabSz="914400" rtl="0" eaLnBrk="1" latinLnBrk="0" hangingPunct="1">
              <a:lnSpc>
                <a:spcPct val="100000"/>
              </a:lnSpc>
              <a:spcBef>
                <a:spcPts val="0"/>
              </a:spcBef>
              <a:spcAft>
                <a:spcPts val="600"/>
              </a:spcAft>
              <a:buClr>
                <a:schemeClr val="accent2"/>
              </a:buClr>
              <a:buFont typeface="Arial" panose="020B0604020202020204" pitchFamily="34" charset="0"/>
              <a:buNone/>
              <a:defRPr sz="1800" kern="1200" baseline="0">
                <a:solidFill>
                  <a:schemeClr val="tx1"/>
                </a:solidFill>
                <a:latin typeface="Ubuntu" panose="020B0504030602030204" pitchFamily="34" charset="0"/>
                <a:ea typeface="+mn-ea"/>
                <a:cs typeface="+mn-cs"/>
              </a:defRPr>
            </a:lvl3pPr>
            <a:lvl4pPr marL="1371600" indent="0" algn="ctr" defTabSz="914400" rtl="0" eaLnBrk="1" latinLnBrk="0" hangingPunct="1">
              <a:lnSpc>
                <a:spcPct val="100000"/>
              </a:lnSpc>
              <a:spcBef>
                <a:spcPts val="0"/>
              </a:spcBef>
              <a:spcAft>
                <a:spcPts val="600"/>
              </a:spcAft>
              <a:buClr>
                <a:schemeClr val="tx1"/>
              </a:buClr>
              <a:buFont typeface="Ubuntu" panose="020B0504030602030204" pitchFamily="34" charset="0"/>
              <a:buNone/>
              <a:defRPr sz="1600" kern="1200" baseline="0">
                <a:solidFill>
                  <a:schemeClr val="tx1"/>
                </a:solidFill>
                <a:latin typeface="Ubuntu" panose="020B0504030602030204" pitchFamily="34" charset="0"/>
                <a:ea typeface="+mn-ea"/>
                <a:cs typeface="+mn-cs"/>
              </a:defRPr>
            </a:lvl4pPr>
            <a:lvl5pPr marL="1828800" indent="0" algn="ctr" defTabSz="914400" rtl="0" eaLnBrk="1" latinLnBrk="0" hangingPunct="1">
              <a:lnSpc>
                <a:spcPct val="100000"/>
              </a:lnSpc>
              <a:spcBef>
                <a:spcPts val="0"/>
              </a:spcBef>
              <a:spcAft>
                <a:spcPts val="600"/>
              </a:spcAft>
              <a:buClr>
                <a:schemeClr val="accent3"/>
              </a:buClr>
              <a:buFont typeface="Arial" panose="020B0604020202020204" pitchFamily="34" charset="0"/>
              <a:buNone/>
              <a:defRPr sz="1600" kern="1200" baseline="0">
                <a:solidFill>
                  <a:schemeClr val="tx1"/>
                </a:solidFill>
                <a:latin typeface="Ubuntu" panose="020B050403060203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IN" sz="3600" b="1" dirty="0">
                <a:latin typeface="Verdana" panose="020B0604030504040204" pitchFamily="34" charset="0"/>
                <a:ea typeface="Verdana" panose="020B0604030504040204" pitchFamily="34" charset="0"/>
                <a:cs typeface="Verdana" panose="020B0604030504040204" pitchFamily="34" charset="0"/>
              </a:rPr>
              <a:t>BUDGET CHANGES – FY 2023-24</a:t>
            </a:r>
          </a:p>
          <a:p>
            <a:pPr algn="ctr"/>
            <a:r>
              <a:rPr lang="en-IN" sz="3600" b="1" dirty="0">
                <a:latin typeface="Verdana" panose="020B0604030504040204" pitchFamily="34" charset="0"/>
                <a:ea typeface="Verdana" panose="020B0604030504040204" pitchFamily="34" charset="0"/>
                <a:cs typeface="Verdana" panose="020B0604030504040204" pitchFamily="34" charset="0"/>
              </a:rPr>
              <a:t> Impact on Payroll</a:t>
            </a:r>
          </a:p>
        </p:txBody>
      </p:sp>
    </p:spTree>
    <p:extLst>
      <p:ext uri="{BB962C8B-B14F-4D97-AF65-F5344CB8AC3E}">
        <p14:creationId xmlns:p14="http://schemas.microsoft.com/office/powerpoint/2010/main" val="3867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ADC3372-5436-27BA-3E70-BBF538C4AA1D}"/>
              </a:ext>
            </a:extLst>
          </p:cNvPr>
          <p:cNvSpPr/>
          <p:nvPr/>
        </p:nvSpPr>
        <p:spPr>
          <a:xfrm>
            <a:off x="7880279" y="553898"/>
            <a:ext cx="4271810" cy="58828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err="1"/>
          </a:p>
        </p:txBody>
      </p:sp>
      <p:sp>
        <p:nvSpPr>
          <p:cNvPr id="7" name="Title 3">
            <a:extLst>
              <a:ext uri="{FF2B5EF4-FFF2-40B4-BE49-F238E27FC236}">
                <a16:creationId xmlns:a16="http://schemas.microsoft.com/office/drawing/2014/main" id="{BE5ACD04-1226-494A-9CB5-F2E0D25D0DDF}"/>
              </a:ext>
            </a:extLst>
          </p:cNvPr>
          <p:cNvSpPr txBox="1">
            <a:spLocks/>
          </p:cNvSpPr>
          <p:nvPr/>
        </p:nvSpPr>
        <p:spPr>
          <a:xfrm>
            <a:off x="446400" y="238940"/>
            <a:ext cx="11201400" cy="314958"/>
          </a:xfrm>
          <a:prstGeom prst="rect">
            <a:avLst/>
          </a:prstGeom>
        </p:spPr>
        <p:txBody>
          <a:bodyPr lIns="0" tIns="0" rIns="0" bIns="0" anchor="ctr">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R="0" lvl="0" defTabSz="914400" rtl="0" eaLnBrk="1" fontAlgn="auto" latinLnBrk="0" hangingPunct="1">
              <a:lnSpc>
                <a:spcPts val="2400"/>
              </a:lnSpc>
              <a:spcBef>
                <a:spcPts val="0"/>
              </a:spcBef>
              <a:spcAft>
                <a:spcPts val="600"/>
              </a:spcAft>
              <a:buClrTx/>
              <a:buSzTx/>
              <a:tabLst/>
              <a:defRPr/>
            </a:pPr>
            <a:r>
              <a:rPr kumimoji="0" lang="en-IN" sz="2400" b="0" i="0" u="none" strike="noStrike" kern="1200" cap="all"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Income tax simulator (screenshot from HGs portal)</a:t>
            </a:r>
            <a:endParaRPr lang="en-IN" sz="2400" cap="all" dirty="0">
              <a:solidFill>
                <a:prstClr val="black"/>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065B0B0-7647-45A1-4046-C94A59F847FB}"/>
              </a:ext>
            </a:extLst>
          </p:cNvPr>
          <p:cNvPicPr>
            <a:picLocks noChangeAspect="1"/>
          </p:cNvPicPr>
          <p:nvPr/>
        </p:nvPicPr>
        <p:blipFill>
          <a:blip r:embed="rId2"/>
          <a:stretch>
            <a:fillRect/>
          </a:stretch>
        </p:blipFill>
        <p:spPr>
          <a:xfrm>
            <a:off x="0" y="719191"/>
            <a:ext cx="7880279" cy="5899869"/>
          </a:xfrm>
          <a:prstGeom prst="rect">
            <a:avLst/>
          </a:prstGeom>
        </p:spPr>
      </p:pic>
      <p:graphicFrame>
        <p:nvGraphicFramePr>
          <p:cNvPr id="5" name="Table 4">
            <a:extLst>
              <a:ext uri="{FF2B5EF4-FFF2-40B4-BE49-F238E27FC236}">
                <a16:creationId xmlns:a16="http://schemas.microsoft.com/office/drawing/2014/main" id="{F1B137A4-3BB8-5704-44FD-E96103DE8B53}"/>
              </a:ext>
            </a:extLst>
          </p:cNvPr>
          <p:cNvGraphicFramePr>
            <a:graphicFrameLocks noGrp="1"/>
          </p:cNvGraphicFramePr>
          <p:nvPr>
            <p:extLst>
              <p:ext uri="{D42A27DB-BD31-4B8C-83A1-F6EECF244321}">
                <p14:modId xmlns:p14="http://schemas.microsoft.com/office/powerpoint/2010/main" val="3958208980"/>
              </p:ext>
            </p:extLst>
          </p:nvPr>
        </p:nvGraphicFramePr>
        <p:xfrm>
          <a:off x="7989869" y="523079"/>
          <a:ext cx="4162220" cy="6579423"/>
        </p:xfrm>
        <a:graphic>
          <a:graphicData uri="http://schemas.openxmlformats.org/drawingml/2006/table">
            <a:tbl>
              <a:tblPr/>
              <a:tblGrid>
                <a:gridCol w="4162220">
                  <a:extLst>
                    <a:ext uri="{9D8B030D-6E8A-4147-A177-3AD203B41FA5}">
                      <a16:colId xmlns:a16="http://schemas.microsoft.com/office/drawing/2014/main" val="1207733694"/>
                    </a:ext>
                  </a:extLst>
                </a:gridCol>
              </a:tblGrid>
              <a:tr h="4935117">
                <a:tc>
                  <a:txBody>
                    <a:bodyPr/>
                    <a:lstStyle/>
                    <a:p>
                      <a:pPr marL="342900" indent="-342900" algn="l" fontAlgn="b">
                        <a:buAutoNum type="arabicPeriod"/>
                      </a:pPr>
                      <a:endPar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fontAlgn="b">
                        <a:buAutoNum type="arabicPeriod"/>
                      </a:pPr>
                      <a:endPar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fontAlgn="b">
                        <a:buAutoNum type="arabicPeriod"/>
                      </a:pPr>
                      <a:r>
                        <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rPr>
                        <a:t>Regime Selection Simulator : Kindly login into HGS Portal – Menu Tab – Select “Regime Selection Simulator”</a:t>
                      </a:r>
                    </a:p>
                    <a:p>
                      <a:pPr marL="342900" indent="-342900" algn="l" fontAlgn="b">
                        <a:buAutoNum type="arabicPeriod"/>
                      </a:pPr>
                      <a:endPar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fontAlgn="b">
                        <a:buAutoNum type="arabicPeriod"/>
                      </a:pPr>
                      <a:r>
                        <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rPr>
                        <a:t>Current Status as per Payroll : Gross Income captured as per last financial year</a:t>
                      </a:r>
                    </a:p>
                    <a:p>
                      <a:pPr marL="342900" indent="-342900" algn="l" fontAlgn="b">
                        <a:buAutoNum type="arabicPeriod"/>
                      </a:pPr>
                      <a:endPar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fontAlgn="b">
                        <a:buAutoNum type="arabicPeriod"/>
                      </a:pPr>
                      <a:r>
                        <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rPr>
                        <a:t>Employee to update :  Employees are required to update their additional income, deductions and exemptions for the current FY</a:t>
                      </a:r>
                    </a:p>
                    <a:p>
                      <a:pPr marL="342900" indent="-342900" algn="l" fontAlgn="b">
                        <a:buAutoNum type="arabicPeriod"/>
                      </a:pPr>
                      <a:endPar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fontAlgn="b">
                        <a:buAutoNum type="arabicPeriod"/>
                      </a:pPr>
                      <a:r>
                        <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rPr>
                        <a:t>Calculate Tax : Click on the Calculate tax button to arrive at the revised income tax payable amount for both the tax regimes</a:t>
                      </a:r>
                    </a:p>
                    <a:p>
                      <a:pPr marL="342900" indent="-342900" algn="l" fontAlgn="b">
                        <a:buAutoNum type="arabicPeriod"/>
                      </a:pPr>
                      <a:endPar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fontAlgn="b">
                        <a:buAutoNum type="arabicPeriod"/>
                      </a:pPr>
                      <a:r>
                        <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rPr>
                        <a:t>Old / New Regime Computation :  Once you click on the Calculate tax button, the system computes the revised income tax payable amount for both the regimes.  System also recommends which tax regime is beneficial for you.</a:t>
                      </a:r>
                    </a:p>
                  </a:txBody>
                  <a:tcPr marL="6350" marR="6350" marT="6350" marB="0">
                    <a:lnL>
                      <a:noFill/>
                    </a:lnL>
                    <a:lnR>
                      <a:noFill/>
                    </a:lnR>
                    <a:lnT>
                      <a:noFill/>
                    </a:lnT>
                    <a:lnB>
                      <a:noFill/>
                    </a:lnB>
                  </a:tcPr>
                </a:tc>
                <a:extLst>
                  <a:ext uri="{0D108BD9-81ED-4DB2-BD59-A6C34878D82A}">
                    <a16:rowId xmlns:a16="http://schemas.microsoft.com/office/drawing/2014/main" val="2561493417"/>
                  </a:ext>
                </a:extLst>
              </a:tr>
              <a:tr h="964753">
                <a:tc>
                  <a:txBody>
                    <a:bodyPr/>
                    <a:lstStyle/>
                    <a:p>
                      <a:pPr marL="0" indent="0" algn="l" fontAlgn="b">
                        <a:buNone/>
                      </a:pPr>
                      <a:endParaRPr lang="en-US" sz="14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endParaRPr>
                    </a:p>
                  </a:txBody>
                  <a:tcPr marL="6350" marR="6350" marT="6350" marB="0" anchor="ctr">
                    <a:lnL>
                      <a:noFill/>
                    </a:lnL>
                    <a:lnR>
                      <a:noFill/>
                    </a:lnR>
                    <a:lnT>
                      <a:noFill/>
                    </a:lnT>
                    <a:lnB>
                      <a:noFill/>
                    </a:lnB>
                  </a:tcPr>
                </a:tc>
                <a:extLst>
                  <a:ext uri="{0D108BD9-81ED-4DB2-BD59-A6C34878D82A}">
                    <a16:rowId xmlns:a16="http://schemas.microsoft.com/office/drawing/2014/main" val="206558621"/>
                  </a:ext>
                </a:extLst>
              </a:tr>
            </a:tbl>
          </a:graphicData>
        </a:graphic>
      </p:graphicFrame>
      <p:sp>
        <p:nvSpPr>
          <p:cNvPr id="6" name="Oval 5">
            <a:extLst>
              <a:ext uri="{FF2B5EF4-FFF2-40B4-BE49-F238E27FC236}">
                <a16:creationId xmlns:a16="http://schemas.microsoft.com/office/drawing/2014/main" id="{C59E6E1C-A84B-6642-9B76-EDDCD5BD0F7A}"/>
              </a:ext>
            </a:extLst>
          </p:cNvPr>
          <p:cNvSpPr/>
          <p:nvPr/>
        </p:nvSpPr>
        <p:spPr>
          <a:xfrm>
            <a:off x="965771" y="5157627"/>
            <a:ext cx="349321" cy="380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endParaRPr lang="en-IN" sz="1600" dirty="0" err="1"/>
          </a:p>
        </p:txBody>
      </p:sp>
      <p:sp>
        <p:nvSpPr>
          <p:cNvPr id="8" name="Oval 7">
            <a:extLst>
              <a:ext uri="{FF2B5EF4-FFF2-40B4-BE49-F238E27FC236}">
                <a16:creationId xmlns:a16="http://schemas.microsoft.com/office/drawing/2014/main" id="{85F870D9-91A2-7268-F878-07252F9698E1}"/>
              </a:ext>
            </a:extLst>
          </p:cNvPr>
          <p:cNvSpPr/>
          <p:nvPr/>
        </p:nvSpPr>
        <p:spPr>
          <a:xfrm>
            <a:off x="5289479" y="1845924"/>
            <a:ext cx="349321" cy="380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endParaRPr lang="en-IN" sz="1600" dirty="0" err="1"/>
          </a:p>
        </p:txBody>
      </p:sp>
      <p:sp>
        <p:nvSpPr>
          <p:cNvPr id="9" name="Oval 8">
            <a:extLst>
              <a:ext uri="{FF2B5EF4-FFF2-40B4-BE49-F238E27FC236}">
                <a16:creationId xmlns:a16="http://schemas.microsoft.com/office/drawing/2014/main" id="{35E28ED8-5C48-624F-04A3-66F78AD2633E}"/>
              </a:ext>
            </a:extLst>
          </p:cNvPr>
          <p:cNvSpPr/>
          <p:nvPr/>
        </p:nvSpPr>
        <p:spPr>
          <a:xfrm>
            <a:off x="4404192" y="1845924"/>
            <a:ext cx="349321" cy="380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err="1"/>
          </a:p>
        </p:txBody>
      </p:sp>
      <p:sp>
        <p:nvSpPr>
          <p:cNvPr id="10" name="Oval 9">
            <a:extLst>
              <a:ext uri="{FF2B5EF4-FFF2-40B4-BE49-F238E27FC236}">
                <a16:creationId xmlns:a16="http://schemas.microsoft.com/office/drawing/2014/main" id="{9C20BE39-A6BF-D9B7-B727-CA9D84F1C1D2}"/>
              </a:ext>
            </a:extLst>
          </p:cNvPr>
          <p:cNvSpPr/>
          <p:nvPr/>
        </p:nvSpPr>
        <p:spPr>
          <a:xfrm>
            <a:off x="5289478" y="6056619"/>
            <a:ext cx="349321" cy="380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err="1"/>
          </a:p>
        </p:txBody>
      </p:sp>
      <p:sp>
        <p:nvSpPr>
          <p:cNvPr id="11" name="Oval 10">
            <a:extLst>
              <a:ext uri="{FF2B5EF4-FFF2-40B4-BE49-F238E27FC236}">
                <a16:creationId xmlns:a16="http://schemas.microsoft.com/office/drawing/2014/main" id="{B0D677C9-ADB5-9666-3B09-415437F64955}"/>
              </a:ext>
            </a:extLst>
          </p:cNvPr>
          <p:cNvSpPr/>
          <p:nvPr/>
        </p:nvSpPr>
        <p:spPr>
          <a:xfrm>
            <a:off x="6410218" y="1845924"/>
            <a:ext cx="349321" cy="380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a:t>
            </a:r>
            <a:endParaRPr lang="en-IN" sz="1600" dirty="0" err="1"/>
          </a:p>
        </p:txBody>
      </p:sp>
      <p:sp>
        <p:nvSpPr>
          <p:cNvPr id="12" name="Oval 11">
            <a:extLst>
              <a:ext uri="{FF2B5EF4-FFF2-40B4-BE49-F238E27FC236}">
                <a16:creationId xmlns:a16="http://schemas.microsoft.com/office/drawing/2014/main" id="{2CA487C3-7438-7DC8-4EDE-CF074454FC83}"/>
              </a:ext>
            </a:extLst>
          </p:cNvPr>
          <p:cNvSpPr/>
          <p:nvPr/>
        </p:nvSpPr>
        <p:spPr>
          <a:xfrm>
            <a:off x="7263828" y="1845924"/>
            <a:ext cx="349321" cy="380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a:t>
            </a:r>
            <a:endParaRPr lang="en-IN" sz="1600" dirty="0" err="1"/>
          </a:p>
        </p:txBody>
      </p:sp>
    </p:spTree>
    <p:extLst>
      <p:ext uri="{BB962C8B-B14F-4D97-AF65-F5344CB8AC3E}">
        <p14:creationId xmlns:p14="http://schemas.microsoft.com/office/powerpoint/2010/main" val="25448994"/>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E5ACD04-1226-494A-9CB5-F2E0D25D0DDF}"/>
              </a:ext>
            </a:extLst>
          </p:cNvPr>
          <p:cNvSpPr txBox="1">
            <a:spLocks/>
          </p:cNvSpPr>
          <p:nvPr/>
        </p:nvSpPr>
        <p:spPr>
          <a:xfrm>
            <a:off x="446400" y="238940"/>
            <a:ext cx="11201400" cy="314958"/>
          </a:xfrm>
          <a:prstGeom prst="rect">
            <a:avLst/>
          </a:prstGeom>
        </p:spPr>
        <p:txBody>
          <a:bodyPr lIns="0" tIns="0" rIns="0" bIns="0" anchor="ctr">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R="0" lvl="0" defTabSz="914400" rtl="0" eaLnBrk="1" fontAlgn="auto" latinLnBrk="0" hangingPunct="1">
              <a:lnSpc>
                <a:spcPts val="2400"/>
              </a:lnSpc>
              <a:spcBef>
                <a:spcPts val="0"/>
              </a:spcBef>
              <a:spcAft>
                <a:spcPts val="600"/>
              </a:spcAft>
              <a:buClrTx/>
              <a:buSzTx/>
              <a:tabLst/>
              <a:defRPr/>
            </a:pPr>
            <a:r>
              <a:rPr kumimoji="0" lang="en-IN" sz="2400" b="0" i="0" u="none" strike="noStrike" kern="1200" cap="all"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HGS portal – selection of tax regime</a:t>
            </a:r>
            <a:endParaRPr lang="en-IN" sz="2400" cap="all" dirty="0">
              <a:solidFill>
                <a:prstClr val="black"/>
              </a:solidFill>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2734F8BB-63ED-0840-3B17-B705F0AA3019}"/>
              </a:ext>
            </a:extLst>
          </p:cNvPr>
          <p:cNvGraphicFramePr>
            <a:graphicFrameLocks noGrp="1"/>
          </p:cNvGraphicFramePr>
          <p:nvPr>
            <p:extLst>
              <p:ext uri="{D42A27DB-BD31-4B8C-83A1-F6EECF244321}">
                <p14:modId xmlns:p14="http://schemas.microsoft.com/office/powerpoint/2010/main" val="414355832"/>
              </p:ext>
            </p:extLst>
          </p:nvPr>
        </p:nvGraphicFramePr>
        <p:xfrm>
          <a:off x="446399" y="673650"/>
          <a:ext cx="11440801" cy="5767070"/>
        </p:xfrm>
        <a:graphic>
          <a:graphicData uri="http://schemas.openxmlformats.org/drawingml/2006/table">
            <a:tbl>
              <a:tblPr/>
              <a:tblGrid>
                <a:gridCol w="11440801">
                  <a:extLst>
                    <a:ext uri="{9D8B030D-6E8A-4147-A177-3AD203B41FA5}">
                      <a16:colId xmlns:a16="http://schemas.microsoft.com/office/drawing/2014/main" val="1207733694"/>
                    </a:ext>
                  </a:extLst>
                </a:gridCol>
              </a:tblGrid>
              <a:tr h="3652950">
                <a:tc>
                  <a:txBody>
                    <a:bodyPr/>
                    <a:lstStyle/>
                    <a:p>
                      <a:pPr algn="l" fontAlgn="b"/>
                      <a:r>
                        <a:rPr lang="en-US" sz="1800" b="0" kern="1200" dirty="0">
                          <a:solidFill>
                            <a:schemeClr val="tx1"/>
                          </a:solidFill>
                          <a:effectLst/>
                          <a:latin typeface="Times New Roman" panose="02020603050405020304" pitchFamily="18" charset="0"/>
                          <a:ea typeface="+mn-ea"/>
                          <a:cs typeface="Times New Roman" panose="02020603050405020304" pitchFamily="18" charset="0"/>
                        </a:rPr>
                        <a:t>As per the Union Budget changes for Financial Year 2023-24, </a:t>
                      </a:r>
                    </a:p>
                    <a:p>
                      <a:pPr algn="l" fontAlgn="b"/>
                      <a:r>
                        <a:rPr lang="en-US" sz="1800" b="0" kern="1200" dirty="0">
                          <a:solidFill>
                            <a:schemeClr val="tx1"/>
                          </a:solidFill>
                          <a:effectLst/>
                          <a:latin typeface="Times New Roman" panose="02020603050405020304" pitchFamily="18" charset="0"/>
                          <a:ea typeface="+mn-ea"/>
                          <a:cs typeface="Times New Roman" panose="02020603050405020304" pitchFamily="18" charset="0"/>
                        </a:rPr>
                        <a:t>HGS Team has enabled the </a:t>
                      </a:r>
                      <a:r>
                        <a:rPr lang="en-US" sz="1800" b="1" kern="1200" dirty="0">
                          <a:solidFill>
                            <a:schemeClr val="tx1"/>
                          </a:solidFill>
                          <a:effectLst/>
                          <a:latin typeface="Times New Roman" panose="02020603050405020304" pitchFamily="18" charset="0"/>
                          <a:ea typeface="+mn-ea"/>
                          <a:cs typeface="Times New Roman" panose="02020603050405020304" pitchFamily="18" charset="0"/>
                        </a:rPr>
                        <a:t>New Income Tax Regime as default tax regime</a:t>
                      </a:r>
                      <a:r>
                        <a:rPr lang="en-US" sz="1800" b="0" kern="1200" dirty="0">
                          <a:solidFill>
                            <a:schemeClr val="tx1"/>
                          </a:solidFill>
                          <a:effectLst/>
                          <a:latin typeface="Times New Roman" panose="02020603050405020304" pitchFamily="18" charset="0"/>
                          <a:ea typeface="+mn-ea"/>
                          <a:cs typeface="Times New Roman" panose="02020603050405020304" pitchFamily="18" charset="0"/>
                        </a:rPr>
                        <a:t> for all the Employees</a:t>
                      </a:r>
                    </a:p>
                    <a:p>
                      <a:pPr algn="l" fontAlgn="b"/>
                      <a:endParaRPr lang="en-US" sz="1800" b="0" kern="1200" dirty="0">
                        <a:solidFill>
                          <a:schemeClr val="tx1"/>
                        </a:solidFill>
                        <a:effectLst/>
                        <a:latin typeface="Times New Roman" panose="02020603050405020304" pitchFamily="18" charset="0"/>
                        <a:ea typeface="+mn-ea"/>
                        <a:cs typeface="Times New Roman" panose="02020603050405020304" pitchFamily="18" charset="0"/>
                      </a:endParaRPr>
                    </a:p>
                    <a:p>
                      <a:pPr algn="l" fontAlgn="b"/>
                      <a:r>
                        <a:rPr lang="en-US" sz="1800" b="0" kern="1200" dirty="0">
                          <a:solidFill>
                            <a:schemeClr val="tx1"/>
                          </a:solidFill>
                          <a:effectLst/>
                          <a:latin typeface="Times New Roman" panose="02020603050405020304" pitchFamily="18" charset="0"/>
                          <a:ea typeface="+mn-ea"/>
                          <a:cs typeface="Times New Roman" panose="02020603050405020304" pitchFamily="18" charset="0"/>
                        </a:rPr>
                        <a:t>Employees who wish to opt for Old Regime, will have to login into HGS Portal and choose the Old Tax Regime. </a:t>
                      </a:r>
                      <a:r>
                        <a:rPr lang="en-IN" sz="1800" b="0" kern="1200" dirty="0">
                          <a:solidFill>
                            <a:schemeClr val="tx1"/>
                          </a:solidFill>
                          <a:effectLst/>
                          <a:latin typeface="Times New Roman" panose="02020603050405020304" pitchFamily="18" charset="0"/>
                          <a:ea typeface="+mn-ea"/>
                          <a:cs typeface="Times New Roman" panose="02020603050405020304" pitchFamily="18" charset="0"/>
                        </a:rPr>
                        <a:t>Once you change and opt for Old Tax Regime, the same cannot be changed or modified later on during the financial year.</a:t>
                      </a:r>
                    </a:p>
                    <a:p>
                      <a:pPr algn="l" fontAlgn="b"/>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p>
                      <a:pPr algn="l" fontAlgn="b"/>
                      <a:r>
                        <a:rPr lang="en-IN" sz="1800" b="0" kern="1200" dirty="0">
                          <a:solidFill>
                            <a:schemeClr val="tx1"/>
                          </a:solidFill>
                          <a:effectLst/>
                          <a:latin typeface="Times New Roman" panose="02020603050405020304" pitchFamily="18" charset="0"/>
                          <a:ea typeface="+mn-ea"/>
                          <a:cs typeface="Times New Roman" panose="02020603050405020304" pitchFamily="18" charset="0"/>
                        </a:rPr>
                        <a:t>Follow the below steps to change the tax regime from New Regime to Old Regime</a:t>
                      </a:r>
                    </a:p>
                    <a:p>
                      <a:pPr marL="285750" indent="-285750" algn="l" fontAlgn="b">
                        <a:buFont typeface="Wingdings" panose="05000000000000000000" pitchFamily="2" charset="2"/>
                        <a:buChar char="§"/>
                      </a:pP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p>
                      <a:pPr marL="742950" lvl="1" indent="-285750" algn="l" fontAlgn="b">
                        <a:buFont typeface="Wingdings" panose="05000000000000000000" pitchFamily="2" charset="2"/>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Login into HGS Portal and go to Dashboard</a:t>
                      </a:r>
                    </a:p>
                    <a:p>
                      <a:pPr marL="742950" lvl="1" indent="-285750" algn="l" fontAlgn="b">
                        <a:buFont typeface="Wingdings" panose="05000000000000000000" pitchFamily="2" charset="2"/>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Select Tax Declaration</a:t>
                      </a:r>
                    </a:p>
                    <a:p>
                      <a:pPr marL="742950" lvl="1" indent="-285750" algn="l" fontAlgn="b">
                        <a:buFont typeface="Wingdings" panose="05000000000000000000" pitchFamily="2" charset="2"/>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Current status shows New Regime as default</a:t>
                      </a:r>
                    </a:p>
                    <a:p>
                      <a:pPr marL="742950" lvl="1" indent="-285750" algn="l" fontAlgn="b">
                        <a:buFont typeface="Wingdings" panose="05000000000000000000" pitchFamily="2" charset="2"/>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Click on the change status button.  A new window opens with Old Regime and New Regime.</a:t>
                      </a:r>
                    </a:p>
                    <a:p>
                      <a:pPr marL="742950" lvl="1" indent="-285750" algn="l" fontAlgn="b">
                        <a:buFont typeface="Wingdings" panose="05000000000000000000" pitchFamily="2" charset="2"/>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Select the Old Regime and click on the Confirm button</a:t>
                      </a:r>
                    </a:p>
                    <a:p>
                      <a:pPr marL="285750" indent="-285750" algn="l" fontAlgn="b">
                        <a:buFont typeface="Wingdings" panose="05000000000000000000" pitchFamily="2" charset="2"/>
                        <a:buChar char="§"/>
                      </a:pPr>
                      <a:endParaRPr lang="en-IN" sz="1800" b="0" kern="1200" dirty="0">
                        <a:solidFill>
                          <a:schemeClr val="tx1"/>
                        </a:solidFill>
                        <a:effectLst/>
                        <a:latin typeface="Times New Roman" panose="02020603050405020304" pitchFamily="18" charset="0"/>
                        <a:ea typeface="+mn-ea"/>
                        <a:cs typeface="Times New Roman" panose="02020603050405020304" pitchFamily="18" charset="0"/>
                      </a:endParaRPr>
                    </a:p>
                    <a:p>
                      <a:r>
                        <a:rPr lang="en-IN" sz="1800" b="1" kern="1200" dirty="0">
                          <a:solidFill>
                            <a:schemeClr val="tx1"/>
                          </a:solidFill>
                          <a:effectLst/>
                          <a:latin typeface="Times New Roman" panose="02020603050405020304" pitchFamily="18" charset="0"/>
                          <a:ea typeface="+mn-ea"/>
                          <a:cs typeface="Times New Roman" panose="02020603050405020304" pitchFamily="18" charset="0"/>
                        </a:rPr>
                        <a:t>Note :  </a:t>
                      </a:r>
                    </a:p>
                    <a:p>
                      <a:endParaRPr lang="en-IN" sz="1800" b="1" kern="1200" dirty="0">
                        <a:solidFill>
                          <a:schemeClr val="tx1"/>
                        </a:solidFill>
                        <a:effectLst/>
                        <a:latin typeface="Times New Roman" panose="02020603050405020304" pitchFamily="18" charset="0"/>
                        <a:ea typeface="+mn-ea"/>
                        <a:cs typeface="Times New Roman" panose="02020603050405020304" pitchFamily="18" charset="0"/>
                      </a:endParaRPr>
                    </a:p>
                    <a:p>
                      <a:r>
                        <a:rPr lang="en-US" sz="1800" b="1"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rPr>
                        <a:t>In New tax Regime, you can declare only Previous Employer Income (For New Joiners joining during FY 2023-24) and Additional income, If any.  Only these two tabs will be enabled for you.</a:t>
                      </a:r>
                      <a:endParaRPr lang="en-IN" sz="1800" b="1"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endParaRPr>
                    </a:p>
                    <a:p>
                      <a:r>
                        <a:rPr lang="en-US" sz="1800" b="1"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rPr>
                        <a:t> </a:t>
                      </a:r>
                      <a:endParaRPr lang="en-IN" sz="1800" b="1"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endParaRPr>
                    </a:p>
                    <a:p>
                      <a:r>
                        <a:rPr lang="en-US" sz="1800" b="1"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rPr>
                        <a:t>However, if you are opting for Old tax regime, then, all the investments tab will be enabled automatically (Investments under Section 80C, Other than 80C, HRA, Home loan, Previous Employer Income, Additional Income)</a:t>
                      </a:r>
                      <a:endParaRPr lang="en-IN" sz="1800" b="1"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endParaRPr>
                    </a:p>
                  </a:txBody>
                  <a:tcPr marL="6350" marR="6350" marT="6350" marB="0">
                    <a:lnL>
                      <a:noFill/>
                    </a:lnL>
                    <a:lnR>
                      <a:noFill/>
                    </a:lnR>
                    <a:lnT>
                      <a:noFill/>
                    </a:lnT>
                    <a:lnB>
                      <a:noFill/>
                    </a:lnB>
                  </a:tcPr>
                </a:tc>
                <a:extLst>
                  <a:ext uri="{0D108BD9-81ED-4DB2-BD59-A6C34878D82A}">
                    <a16:rowId xmlns:a16="http://schemas.microsoft.com/office/drawing/2014/main" val="2561493417"/>
                  </a:ext>
                </a:extLst>
              </a:tr>
            </a:tbl>
          </a:graphicData>
        </a:graphic>
      </p:graphicFrame>
    </p:spTree>
    <p:extLst>
      <p:ext uri="{BB962C8B-B14F-4D97-AF65-F5344CB8AC3E}">
        <p14:creationId xmlns:p14="http://schemas.microsoft.com/office/powerpoint/2010/main" val="40743610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27A18-B4A8-FABD-022F-B69B6D3CA335}"/>
              </a:ext>
            </a:extLst>
          </p:cNvPr>
          <p:cNvPicPr>
            <a:picLocks noChangeAspect="1"/>
          </p:cNvPicPr>
          <p:nvPr/>
        </p:nvPicPr>
        <p:blipFill>
          <a:blip r:embed="rId3"/>
          <a:stretch>
            <a:fillRect/>
          </a:stretch>
        </p:blipFill>
        <p:spPr>
          <a:xfrm>
            <a:off x="446399" y="2663043"/>
            <a:ext cx="7187299" cy="3696233"/>
          </a:xfrm>
          <a:prstGeom prst="rect">
            <a:avLst/>
          </a:prstGeom>
        </p:spPr>
      </p:pic>
      <p:pic>
        <p:nvPicPr>
          <p:cNvPr id="13" name="Picture 12">
            <a:extLst>
              <a:ext uri="{FF2B5EF4-FFF2-40B4-BE49-F238E27FC236}">
                <a16:creationId xmlns:a16="http://schemas.microsoft.com/office/drawing/2014/main" id="{B31BAC96-ABA4-DBC9-4D29-5320BA44D685}"/>
              </a:ext>
            </a:extLst>
          </p:cNvPr>
          <p:cNvPicPr>
            <a:picLocks noChangeAspect="1"/>
          </p:cNvPicPr>
          <p:nvPr/>
        </p:nvPicPr>
        <p:blipFill rotWithShape="1">
          <a:blip r:embed="rId4"/>
          <a:srcRect r="32800"/>
          <a:stretch/>
        </p:blipFill>
        <p:spPr>
          <a:xfrm>
            <a:off x="446400" y="845990"/>
            <a:ext cx="6845162" cy="1537614"/>
          </a:xfrm>
          <a:prstGeom prst="rect">
            <a:avLst/>
          </a:prstGeom>
        </p:spPr>
      </p:pic>
      <p:sp>
        <p:nvSpPr>
          <p:cNvPr id="7" name="Title 3">
            <a:extLst>
              <a:ext uri="{FF2B5EF4-FFF2-40B4-BE49-F238E27FC236}">
                <a16:creationId xmlns:a16="http://schemas.microsoft.com/office/drawing/2014/main" id="{BE5ACD04-1226-494A-9CB5-F2E0D25D0DDF}"/>
              </a:ext>
            </a:extLst>
          </p:cNvPr>
          <p:cNvSpPr txBox="1">
            <a:spLocks/>
          </p:cNvSpPr>
          <p:nvPr/>
        </p:nvSpPr>
        <p:spPr>
          <a:xfrm>
            <a:off x="446400" y="238940"/>
            <a:ext cx="11201400" cy="314958"/>
          </a:xfrm>
          <a:prstGeom prst="rect">
            <a:avLst/>
          </a:prstGeom>
        </p:spPr>
        <p:txBody>
          <a:bodyPr lIns="0" tIns="0" rIns="0" bIns="0" anchor="ctr">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R="0" lvl="0" defTabSz="914400" rtl="0" eaLnBrk="1" fontAlgn="auto" latinLnBrk="0" hangingPunct="1">
              <a:lnSpc>
                <a:spcPts val="2400"/>
              </a:lnSpc>
              <a:spcBef>
                <a:spcPts val="0"/>
              </a:spcBef>
              <a:spcAft>
                <a:spcPts val="600"/>
              </a:spcAft>
              <a:buClrTx/>
              <a:buSzTx/>
              <a:tabLst/>
              <a:defRPr/>
            </a:pPr>
            <a:r>
              <a:rPr kumimoji="0" lang="en-IN" sz="2400" b="0" i="0" u="none" strike="noStrike" kern="1200" cap="all"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HGS portal – selection of tax regime</a:t>
            </a:r>
            <a:endParaRPr lang="en-IN" sz="2400" cap="all" dirty="0">
              <a:solidFill>
                <a:prstClr val="black"/>
              </a:solidFill>
              <a:latin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C59E6E1C-A84B-6642-9B76-EDDCD5BD0F7A}"/>
              </a:ext>
            </a:extLst>
          </p:cNvPr>
          <p:cNvSpPr/>
          <p:nvPr/>
        </p:nvSpPr>
        <p:spPr>
          <a:xfrm>
            <a:off x="6942239" y="1424725"/>
            <a:ext cx="349321" cy="380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endParaRPr lang="en-IN" sz="1600" dirty="0" err="1"/>
          </a:p>
        </p:txBody>
      </p:sp>
      <p:sp>
        <p:nvSpPr>
          <p:cNvPr id="8" name="Oval 7">
            <a:extLst>
              <a:ext uri="{FF2B5EF4-FFF2-40B4-BE49-F238E27FC236}">
                <a16:creationId xmlns:a16="http://schemas.microsoft.com/office/drawing/2014/main" id="{85F870D9-91A2-7268-F878-07252F9698E1}"/>
              </a:ext>
            </a:extLst>
          </p:cNvPr>
          <p:cNvSpPr/>
          <p:nvPr/>
        </p:nvSpPr>
        <p:spPr>
          <a:xfrm>
            <a:off x="5000090" y="4354479"/>
            <a:ext cx="349321" cy="380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endParaRPr lang="en-IN" sz="1600" dirty="0" err="1"/>
          </a:p>
        </p:txBody>
      </p:sp>
      <p:sp>
        <p:nvSpPr>
          <p:cNvPr id="9" name="Oval 8">
            <a:extLst>
              <a:ext uri="{FF2B5EF4-FFF2-40B4-BE49-F238E27FC236}">
                <a16:creationId xmlns:a16="http://schemas.microsoft.com/office/drawing/2014/main" id="{35E28ED8-5C48-624F-04A3-66F78AD2633E}"/>
              </a:ext>
            </a:extLst>
          </p:cNvPr>
          <p:cNvSpPr/>
          <p:nvPr/>
        </p:nvSpPr>
        <p:spPr>
          <a:xfrm>
            <a:off x="5012601" y="5967094"/>
            <a:ext cx="349321" cy="380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endParaRPr lang="en-IN" sz="1600" dirty="0" err="1"/>
          </a:p>
        </p:txBody>
      </p:sp>
      <p:sp>
        <p:nvSpPr>
          <p:cNvPr id="10" name="Oval 9">
            <a:extLst>
              <a:ext uri="{FF2B5EF4-FFF2-40B4-BE49-F238E27FC236}">
                <a16:creationId xmlns:a16="http://schemas.microsoft.com/office/drawing/2014/main" id="{9C20BE39-A6BF-D9B7-B727-CA9D84F1C1D2}"/>
              </a:ext>
            </a:extLst>
          </p:cNvPr>
          <p:cNvSpPr/>
          <p:nvPr/>
        </p:nvSpPr>
        <p:spPr>
          <a:xfrm>
            <a:off x="6942240" y="2584957"/>
            <a:ext cx="349321" cy="3801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endParaRPr lang="en-IN" sz="1600" dirty="0" err="1"/>
          </a:p>
        </p:txBody>
      </p:sp>
      <p:sp>
        <p:nvSpPr>
          <p:cNvPr id="5" name="Rectangle: Rounded Corners 4">
            <a:extLst>
              <a:ext uri="{FF2B5EF4-FFF2-40B4-BE49-F238E27FC236}">
                <a16:creationId xmlns:a16="http://schemas.microsoft.com/office/drawing/2014/main" id="{8221C17C-05B2-4CFF-05CE-0DB25CC7D2FE}"/>
              </a:ext>
            </a:extLst>
          </p:cNvPr>
          <p:cNvSpPr/>
          <p:nvPr/>
        </p:nvSpPr>
        <p:spPr>
          <a:xfrm>
            <a:off x="8034391" y="553899"/>
            <a:ext cx="3823370" cy="60651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l" fontAlgn="b">
              <a:buAutoNum type="arabicPeriod"/>
            </a:pPr>
            <a:r>
              <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rPr>
              <a:t>Change Status : Click on the arrow button to change the Regime from New to Old.  A new window will open up.</a:t>
            </a:r>
          </a:p>
          <a:p>
            <a:pPr marL="342900" indent="-342900" algn="l" fontAlgn="b">
              <a:buAutoNum type="arabicPeriod"/>
            </a:pPr>
            <a:endPar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endParaRPr>
          </a:p>
          <a:p>
            <a:pPr marL="342900" indent="-342900" algn="l" fontAlgn="b">
              <a:buAutoNum type="arabicPeriod"/>
            </a:pPr>
            <a:r>
              <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rPr>
              <a:t>Old Regime :  Select the Old Regime Radio button to change your tax regime from New regime to Old regime</a:t>
            </a:r>
          </a:p>
          <a:p>
            <a:pPr marL="342900" indent="-342900" algn="l" fontAlgn="b">
              <a:buAutoNum type="arabicPeriod"/>
            </a:pPr>
            <a:endParaRPr lang="en-US" sz="1600" dirty="0">
              <a:solidFill>
                <a:schemeClr val="accent2">
                  <a:lumMod val="20000"/>
                  <a:lumOff val="80000"/>
                </a:schemeClr>
              </a:solidFill>
              <a:latin typeface="Times New Roman" panose="02020603050405020304" pitchFamily="18" charset="0"/>
              <a:cs typeface="Times New Roman" panose="02020603050405020304" pitchFamily="18" charset="0"/>
            </a:endParaRPr>
          </a:p>
          <a:p>
            <a:pPr marL="342900" indent="-342900" fontAlgn="b">
              <a:buFontTx/>
              <a:buAutoNum type="arabicPeriod"/>
            </a:pPr>
            <a:r>
              <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rPr>
              <a:t>Confirm :  Once you have decided to opt to Old Regime, select the Old Regime and click on Confirm Button.  Note that, once </a:t>
            </a:r>
            <a:r>
              <a:rPr lang="en-IN" sz="1600" dirty="0">
                <a:solidFill>
                  <a:schemeClr val="accent2">
                    <a:lumMod val="20000"/>
                    <a:lumOff val="80000"/>
                  </a:schemeClr>
                </a:solidFill>
                <a:latin typeface="Times New Roman" panose="02020603050405020304" pitchFamily="18" charset="0"/>
                <a:cs typeface="Times New Roman" panose="02020603050405020304" pitchFamily="18" charset="0"/>
              </a:rPr>
              <a:t>you change and opt for Old Tax Regime, the same cannot be changed or modified later on during the financial year.</a:t>
            </a:r>
          </a:p>
          <a:p>
            <a:pPr marL="342900" indent="-342900" fontAlgn="b">
              <a:buFontTx/>
              <a:buAutoNum type="arabicPeriod"/>
            </a:pPr>
            <a:endParaRPr lang="en-IN" sz="1600" dirty="0">
              <a:solidFill>
                <a:schemeClr val="accent2">
                  <a:lumMod val="20000"/>
                  <a:lumOff val="80000"/>
                </a:schemeClr>
              </a:solidFill>
              <a:latin typeface="Times New Roman" panose="02020603050405020304" pitchFamily="18" charset="0"/>
              <a:cs typeface="Times New Roman" panose="02020603050405020304" pitchFamily="18" charset="0"/>
            </a:endParaRPr>
          </a:p>
          <a:p>
            <a:pPr marL="342900" indent="-342900" fontAlgn="b">
              <a:buFontTx/>
              <a:buAutoNum type="arabicPeriod"/>
            </a:pPr>
            <a:r>
              <a:rPr lang="en-IN" sz="1600" dirty="0">
                <a:solidFill>
                  <a:schemeClr val="accent2">
                    <a:lumMod val="20000"/>
                    <a:lumOff val="80000"/>
                  </a:schemeClr>
                </a:solidFill>
                <a:latin typeface="Times New Roman" panose="02020603050405020304" pitchFamily="18" charset="0"/>
                <a:cs typeface="Times New Roman" panose="02020603050405020304" pitchFamily="18" charset="0"/>
              </a:rPr>
              <a:t>Cancel Button :  If you are unsure about your decision midway, you can click on the cancel button.</a:t>
            </a:r>
            <a:endParaRPr lang="en-US" sz="1600" b="0" i="0" u="none" strike="noStrike" dirty="0">
              <a:solidFill>
                <a:schemeClr val="accent2">
                  <a:lumMod val="20000"/>
                  <a:lumOff val="8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4660723"/>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E5ACD04-1226-494A-9CB5-F2E0D25D0DDF}"/>
              </a:ext>
            </a:extLst>
          </p:cNvPr>
          <p:cNvSpPr txBox="1">
            <a:spLocks/>
          </p:cNvSpPr>
          <p:nvPr/>
        </p:nvSpPr>
        <p:spPr>
          <a:xfrm>
            <a:off x="446400" y="509655"/>
            <a:ext cx="11201400" cy="307777"/>
          </a:xfrm>
          <a:prstGeom prst="rect">
            <a:avLst/>
          </a:prstGeom>
        </p:spPr>
        <p:txBody>
          <a:bodyPr lIns="0" tIns="0" rIns="0" bIns="0" anchor="ctr">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R="0" lvl="0" defTabSz="914400" rtl="0" eaLnBrk="1" fontAlgn="auto" latinLnBrk="0" hangingPunct="1">
              <a:lnSpc>
                <a:spcPts val="2400"/>
              </a:lnSpc>
              <a:spcBef>
                <a:spcPts val="0"/>
              </a:spcBef>
              <a:spcAft>
                <a:spcPts val="600"/>
              </a:spcAft>
              <a:buClrTx/>
              <a:buSzTx/>
              <a:tabLst/>
              <a:defRPr/>
            </a:pPr>
            <a:r>
              <a:rPr kumimoji="0" lang="en-IN" sz="2400" b="0" i="0" u="none" strike="noStrike" kern="1200" cap="all"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Marginal tax rate – Exceeding Rs.7 lakhs per annum</a:t>
            </a:r>
            <a:endParaRPr lang="en-IN" sz="2400" cap="all" dirty="0">
              <a:solidFill>
                <a:prstClr val="black"/>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FC18B64D-1456-10FE-85B7-F86F61B9D33A}"/>
              </a:ext>
            </a:extLst>
          </p:cNvPr>
          <p:cNvGraphicFramePr>
            <a:graphicFrameLocks noGrp="1"/>
          </p:cNvGraphicFramePr>
          <p:nvPr>
            <p:extLst>
              <p:ext uri="{D42A27DB-BD31-4B8C-83A1-F6EECF244321}">
                <p14:modId xmlns:p14="http://schemas.microsoft.com/office/powerpoint/2010/main" val="1777869946"/>
              </p:ext>
            </p:extLst>
          </p:nvPr>
        </p:nvGraphicFramePr>
        <p:xfrm>
          <a:off x="446400" y="1034248"/>
          <a:ext cx="11430641" cy="835650"/>
        </p:xfrm>
        <a:graphic>
          <a:graphicData uri="http://schemas.openxmlformats.org/drawingml/2006/table">
            <a:tbl>
              <a:tblPr/>
              <a:tblGrid>
                <a:gridCol w="11430641">
                  <a:extLst>
                    <a:ext uri="{9D8B030D-6E8A-4147-A177-3AD203B41FA5}">
                      <a16:colId xmlns:a16="http://schemas.microsoft.com/office/drawing/2014/main" val="1207733694"/>
                    </a:ext>
                  </a:extLst>
                </a:gridCol>
              </a:tblGrid>
              <a:tr h="835650">
                <a:tc>
                  <a:txBody>
                    <a:bodyPr/>
                    <a:lstStyle/>
                    <a:p>
                      <a:pPr algn="l" fontAlgn="b"/>
                      <a:r>
                        <a:rPr lang="en-US" sz="2000" b="0" i="0" kern="1200" dirty="0">
                          <a:solidFill>
                            <a:schemeClr val="tx1"/>
                          </a:solidFill>
                          <a:effectLst/>
                          <a:latin typeface="Times New Roman" panose="02020603050405020304" pitchFamily="18" charset="0"/>
                          <a:ea typeface="+mn-ea"/>
                          <a:cs typeface="Times New Roman" panose="02020603050405020304" pitchFamily="18" charset="0"/>
                        </a:rPr>
                        <a:t>The Finance Bill 2023 has offered a marginal relief for followers of the new tax regime, reducing the tax liability for individuals whose taxable income marginally exceeds Rs 7 lakh. </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lnL>
                      <a:noFill/>
                    </a:lnL>
                    <a:lnR>
                      <a:noFill/>
                    </a:lnR>
                    <a:lnT>
                      <a:noFill/>
                    </a:lnT>
                    <a:lnB>
                      <a:noFill/>
                    </a:lnB>
                  </a:tcPr>
                </a:tc>
                <a:extLst>
                  <a:ext uri="{0D108BD9-81ED-4DB2-BD59-A6C34878D82A}">
                    <a16:rowId xmlns:a16="http://schemas.microsoft.com/office/drawing/2014/main" val="2561493417"/>
                  </a:ext>
                </a:extLst>
              </a:tr>
            </a:tbl>
          </a:graphicData>
        </a:graphic>
      </p:graphicFrame>
      <p:graphicFrame>
        <p:nvGraphicFramePr>
          <p:cNvPr id="6" name="Table 5">
            <a:extLst>
              <a:ext uri="{FF2B5EF4-FFF2-40B4-BE49-F238E27FC236}">
                <a16:creationId xmlns:a16="http://schemas.microsoft.com/office/drawing/2014/main" id="{9988AE14-F61C-FCB0-FB9C-4B011125F48E}"/>
              </a:ext>
            </a:extLst>
          </p:cNvPr>
          <p:cNvGraphicFramePr>
            <a:graphicFrameLocks noGrp="1"/>
          </p:cNvGraphicFramePr>
          <p:nvPr>
            <p:extLst>
              <p:ext uri="{D42A27DB-BD31-4B8C-83A1-F6EECF244321}">
                <p14:modId xmlns:p14="http://schemas.microsoft.com/office/powerpoint/2010/main" val="977655697"/>
              </p:ext>
            </p:extLst>
          </p:nvPr>
        </p:nvGraphicFramePr>
        <p:xfrm>
          <a:off x="446400" y="1901028"/>
          <a:ext cx="11201402" cy="4355936"/>
        </p:xfrm>
        <a:graphic>
          <a:graphicData uri="http://schemas.openxmlformats.org/drawingml/2006/table">
            <a:tbl>
              <a:tblPr/>
              <a:tblGrid>
                <a:gridCol w="4700587">
                  <a:extLst>
                    <a:ext uri="{9D8B030D-6E8A-4147-A177-3AD203B41FA5}">
                      <a16:colId xmlns:a16="http://schemas.microsoft.com/office/drawing/2014/main" val="226807129"/>
                    </a:ext>
                  </a:extLst>
                </a:gridCol>
                <a:gridCol w="1300163">
                  <a:extLst>
                    <a:ext uri="{9D8B030D-6E8A-4147-A177-3AD203B41FA5}">
                      <a16:colId xmlns:a16="http://schemas.microsoft.com/office/drawing/2014/main" val="3569946343"/>
                    </a:ext>
                  </a:extLst>
                </a:gridCol>
                <a:gridCol w="1300163">
                  <a:extLst>
                    <a:ext uri="{9D8B030D-6E8A-4147-A177-3AD203B41FA5}">
                      <a16:colId xmlns:a16="http://schemas.microsoft.com/office/drawing/2014/main" val="3985034989"/>
                    </a:ext>
                  </a:extLst>
                </a:gridCol>
                <a:gridCol w="1300163">
                  <a:extLst>
                    <a:ext uri="{9D8B030D-6E8A-4147-A177-3AD203B41FA5}">
                      <a16:colId xmlns:a16="http://schemas.microsoft.com/office/drawing/2014/main" val="3370437318"/>
                    </a:ext>
                  </a:extLst>
                </a:gridCol>
                <a:gridCol w="1300163">
                  <a:extLst>
                    <a:ext uri="{9D8B030D-6E8A-4147-A177-3AD203B41FA5}">
                      <a16:colId xmlns:a16="http://schemas.microsoft.com/office/drawing/2014/main" val="8299814"/>
                    </a:ext>
                  </a:extLst>
                </a:gridCol>
                <a:gridCol w="1300163">
                  <a:extLst>
                    <a:ext uri="{9D8B030D-6E8A-4147-A177-3AD203B41FA5}">
                      <a16:colId xmlns:a16="http://schemas.microsoft.com/office/drawing/2014/main" val="2242303841"/>
                    </a:ext>
                  </a:extLst>
                </a:gridCol>
              </a:tblGrid>
              <a:tr h="335072">
                <a:tc>
                  <a:txBody>
                    <a:bodyPr/>
                    <a:lstStyle/>
                    <a:p>
                      <a:pPr algn="l" rtl="0"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Particulars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b"/>
                      <a:r>
                        <a:rPr lang="en-IN" sz="1600" b="1" i="0" u="none" strike="noStrike">
                          <a:solidFill>
                            <a:srgbClr val="000000"/>
                          </a:solidFill>
                          <a:effectLst/>
                          <a:latin typeface="Times New Roman" panose="02020603050405020304" pitchFamily="18" charset="0"/>
                          <a:cs typeface="Times New Roman" panose="02020603050405020304" pitchFamily="18" charset="0"/>
                        </a:rPr>
                        <a:t>Case Study - 1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b"/>
                      <a:r>
                        <a:rPr lang="en-IN" sz="1600" b="1" i="0" u="none" strike="noStrike">
                          <a:solidFill>
                            <a:srgbClr val="000000"/>
                          </a:solidFill>
                          <a:effectLst/>
                          <a:latin typeface="Times New Roman" panose="02020603050405020304" pitchFamily="18" charset="0"/>
                          <a:cs typeface="Times New Roman" panose="02020603050405020304" pitchFamily="18" charset="0"/>
                        </a:rPr>
                        <a:t>Case Study - 2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b"/>
                      <a:r>
                        <a:rPr lang="en-IN" sz="1600" b="1" i="0" u="none" strike="noStrike">
                          <a:solidFill>
                            <a:srgbClr val="000000"/>
                          </a:solidFill>
                          <a:effectLst/>
                          <a:latin typeface="Times New Roman" panose="02020603050405020304" pitchFamily="18" charset="0"/>
                          <a:cs typeface="Times New Roman" panose="02020603050405020304" pitchFamily="18" charset="0"/>
                        </a:rPr>
                        <a:t>Case Study - 3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b"/>
                      <a:r>
                        <a:rPr lang="en-IN" sz="1600" b="1" i="0" u="none" strike="noStrike">
                          <a:solidFill>
                            <a:srgbClr val="000000"/>
                          </a:solidFill>
                          <a:effectLst/>
                          <a:latin typeface="Times New Roman" panose="02020603050405020304" pitchFamily="18" charset="0"/>
                          <a:cs typeface="Times New Roman" panose="02020603050405020304" pitchFamily="18" charset="0"/>
                        </a:rPr>
                        <a:t>Case Study - 4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rtl="0" fontAlgn="b"/>
                      <a:r>
                        <a:rPr lang="en-IN" sz="1600" b="1" i="0" u="none" strike="noStrike" dirty="0">
                          <a:solidFill>
                            <a:srgbClr val="000000"/>
                          </a:solidFill>
                          <a:effectLst/>
                          <a:latin typeface="Times New Roman" panose="02020603050405020304" pitchFamily="18" charset="0"/>
                          <a:cs typeface="Times New Roman" panose="02020603050405020304" pitchFamily="18" charset="0"/>
                        </a:rPr>
                        <a:t>Case Study - 5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74645345"/>
                  </a:ext>
                </a:extLst>
              </a:tr>
              <a:tr h="335072">
                <a:tc>
                  <a:txBody>
                    <a:bodyPr/>
                    <a:lstStyle/>
                    <a:p>
                      <a:pPr algn="l"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 Effective Tax-Free Salary income (A)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7,50,000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7,55,000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7,60,000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7,70,000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7,79,018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0805877"/>
                  </a:ext>
                </a:extLst>
              </a:tr>
              <a:tr h="335072">
                <a:tc>
                  <a:txBody>
                    <a:bodyPr/>
                    <a:lstStyle/>
                    <a:p>
                      <a:pPr algn="l"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Less : Standard Deduction (B)</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50,000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50,000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50,000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50,000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50,000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4260574"/>
                  </a:ext>
                </a:extLst>
              </a:tr>
              <a:tr h="335072">
                <a:tc>
                  <a:txBody>
                    <a:bodyPr/>
                    <a:lstStyle/>
                    <a:p>
                      <a:pPr algn="l" rtl="0" fontAlgn="ctr"/>
                      <a:r>
                        <a:rPr lang="en-US" sz="1600" b="0" i="0" u="none" strike="noStrike" dirty="0">
                          <a:solidFill>
                            <a:srgbClr val="000000"/>
                          </a:solidFill>
                          <a:effectLst/>
                          <a:latin typeface="Times New Roman" panose="02020603050405020304" pitchFamily="18" charset="0"/>
                          <a:cs typeface="Times New Roman" panose="02020603050405020304" pitchFamily="18" charset="0"/>
                        </a:rPr>
                        <a:t> Gross Total Income (C = A-B)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dirty="0">
                          <a:solidFill>
                            <a:srgbClr val="000000"/>
                          </a:solidFill>
                          <a:effectLst/>
                          <a:latin typeface="Times New Roman" panose="02020603050405020304" pitchFamily="18" charset="0"/>
                          <a:cs typeface="Times New Roman" panose="02020603050405020304" pitchFamily="18" charset="0"/>
                        </a:rPr>
                        <a:t>₹ 7,00,000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dirty="0">
                          <a:solidFill>
                            <a:srgbClr val="000000"/>
                          </a:solidFill>
                          <a:effectLst/>
                          <a:latin typeface="Times New Roman" panose="02020603050405020304" pitchFamily="18" charset="0"/>
                          <a:cs typeface="Times New Roman" panose="02020603050405020304" pitchFamily="18" charset="0"/>
                        </a:rPr>
                        <a:t>₹ 7,05,000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7,10,000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7,20,000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7,29,018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778417"/>
                  </a:ext>
                </a:extLst>
              </a:tr>
              <a:tr h="335072">
                <a:tc>
                  <a:txBody>
                    <a:bodyPr/>
                    <a:lstStyle/>
                    <a:p>
                      <a:pPr algn="l"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 Less : Chapter VI-A deductions (D)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dirty="0">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2265008"/>
                  </a:ext>
                </a:extLst>
              </a:tr>
              <a:tr h="335072">
                <a:tc>
                  <a:txBody>
                    <a:bodyPr/>
                    <a:lstStyle/>
                    <a:p>
                      <a:pPr algn="l"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 Taxable Income level for Rebate eligibility (C-D)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7,00,000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7,05,000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7,10,000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7,20,000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7,29,018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1309307"/>
                  </a:ext>
                </a:extLst>
              </a:tr>
              <a:tr h="335072">
                <a:tc>
                  <a:txBody>
                    <a:bodyPr/>
                    <a:lstStyle/>
                    <a:p>
                      <a:pPr algn="l"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 Income Tax on above Income (as per slab rates) (E)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25,000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25,500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26,000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27,000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27,902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4434042"/>
                  </a:ext>
                </a:extLst>
              </a:tr>
              <a:tr h="335072">
                <a:tc>
                  <a:txBody>
                    <a:bodyPr/>
                    <a:lstStyle/>
                    <a:p>
                      <a:pPr algn="l"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 Less: Rebate under Section 87A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-25,000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8354454"/>
                  </a:ext>
                </a:extLst>
              </a:tr>
              <a:tr h="335072">
                <a:tc>
                  <a:txBody>
                    <a:bodyPr/>
                    <a:lstStyle/>
                    <a:p>
                      <a:pPr algn="l"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 Add : Education Cess on Income Tax @ 4% (F)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1,020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1,040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1,080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1,116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5038961"/>
                  </a:ext>
                </a:extLst>
              </a:tr>
              <a:tr h="335072">
                <a:tc>
                  <a:txBody>
                    <a:bodyPr/>
                    <a:lstStyle/>
                    <a:p>
                      <a:pPr algn="l" rtl="0" fontAlgn="b"/>
                      <a:r>
                        <a:rPr lang="en-US" sz="1600" b="0" i="0" u="none" strike="noStrike">
                          <a:solidFill>
                            <a:srgbClr val="000000"/>
                          </a:solidFill>
                          <a:effectLst/>
                          <a:latin typeface="Times New Roman" panose="02020603050405020304" pitchFamily="18" charset="0"/>
                          <a:cs typeface="Times New Roman" panose="02020603050405020304" pitchFamily="18" charset="0"/>
                        </a:rPr>
                        <a:t> Total Income tax payable (G)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26,520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27,040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dirty="0">
                          <a:solidFill>
                            <a:srgbClr val="000000"/>
                          </a:solidFill>
                          <a:effectLst/>
                          <a:latin typeface="Times New Roman" panose="02020603050405020304" pitchFamily="18" charset="0"/>
                          <a:cs typeface="Times New Roman" panose="02020603050405020304" pitchFamily="18" charset="0"/>
                        </a:rPr>
                        <a:t>₹ 28,080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29,018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3368410"/>
                  </a:ext>
                </a:extLst>
              </a:tr>
              <a:tr h="335072">
                <a:tc>
                  <a:txBody>
                    <a:bodyPr/>
                    <a:lstStyle/>
                    <a:p>
                      <a:pPr algn="l" rtl="0"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Marginal Increase in Income exceeding Rs.7 lakhs (H)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5,000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10,000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dirty="0">
                          <a:solidFill>
                            <a:srgbClr val="000000"/>
                          </a:solidFill>
                          <a:effectLst/>
                          <a:latin typeface="Times New Roman" panose="02020603050405020304" pitchFamily="18" charset="0"/>
                          <a:cs typeface="Times New Roman" panose="02020603050405020304" pitchFamily="18" charset="0"/>
                        </a:rPr>
                        <a:t>₹ 20,000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29,018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8330659"/>
                  </a:ext>
                </a:extLst>
              </a:tr>
              <a:tr h="335072">
                <a:tc>
                  <a:txBody>
                    <a:bodyPr/>
                    <a:lstStyle/>
                    <a:p>
                      <a:pPr algn="l" rtl="0"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Marginal Relief (G) – (H)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21,520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17,040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dirty="0">
                          <a:solidFill>
                            <a:srgbClr val="000000"/>
                          </a:solidFill>
                          <a:effectLst/>
                          <a:latin typeface="Times New Roman" panose="02020603050405020304" pitchFamily="18" charset="0"/>
                          <a:cs typeface="Times New Roman" panose="02020603050405020304" pitchFamily="18" charset="0"/>
                        </a:rPr>
                        <a:t>₹ 8,080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dirty="0">
                          <a:solidFill>
                            <a:srgbClr val="000000"/>
                          </a:solidFill>
                          <a:effectLst/>
                          <a:latin typeface="Times New Roman" panose="02020603050405020304" pitchFamily="18" charset="0"/>
                          <a:cs typeface="Times New Roman" panose="02020603050405020304" pitchFamily="18" charset="0"/>
                        </a:rPr>
                        <a:t>₹ 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6447626"/>
                  </a:ext>
                </a:extLst>
              </a:tr>
              <a:tr h="335072">
                <a:tc>
                  <a:txBody>
                    <a:bodyPr/>
                    <a:lstStyle/>
                    <a:p>
                      <a:pPr algn="l" rtl="0"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Net tax payable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5,000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10,000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a:solidFill>
                            <a:srgbClr val="000000"/>
                          </a:solidFill>
                          <a:effectLst/>
                          <a:latin typeface="Times New Roman" panose="02020603050405020304" pitchFamily="18" charset="0"/>
                          <a:cs typeface="Times New Roman" panose="02020603050405020304" pitchFamily="18" charset="0"/>
                        </a:rPr>
                        <a:t>₹ 20,000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rtl="0" fontAlgn="ctr"/>
                      <a:r>
                        <a:rPr lang="en-IN" sz="1600" b="0" i="0" u="none" strike="noStrike" dirty="0">
                          <a:solidFill>
                            <a:srgbClr val="000000"/>
                          </a:solidFill>
                          <a:effectLst/>
                          <a:latin typeface="Times New Roman" panose="02020603050405020304" pitchFamily="18" charset="0"/>
                          <a:cs typeface="Times New Roman" panose="02020603050405020304" pitchFamily="18" charset="0"/>
                        </a:rPr>
                        <a:t>₹ 29,018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126916"/>
                  </a:ext>
                </a:extLst>
              </a:tr>
            </a:tbl>
          </a:graphicData>
        </a:graphic>
      </p:graphicFrame>
    </p:spTree>
    <p:extLst>
      <p:ext uri="{BB962C8B-B14F-4D97-AF65-F5344CB8AC3E}">
        <p14:creationId xmlns:p14="http://schemas.microsoft.com/office/powerpoint/2010/main" val="4192429179"/>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209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F98846D-8AE1-471B-983B-3EBCD5286273}"/>
              </a:ext>
            </a:extLst>
          </p:cNvPr>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33638" t="1" r="13585" b="1"/>
          <a:stretch/>
        </p:blipFill>
        <p:spPr>
          <a:xfrm>
            <a:off x="10886" y="0"/>
            <a:ext cx="4953003" cy="6858000"/>
          </a:xfrm>
        </p:spPr>
      </p:pic>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a:xfrm>
            <a:off x="5486400" y="424484"/>
            <a:ext cx="4747833" cy="564437"/>
          </a:xfrm>
        </p:spPr>
        <p:txBody>
          <a:bodyPr/>
          <a:lstStyle/>
          <a:p>
            <a:r>
              <a:rPr lang="en-GB" sz="3600" dirty="0">
                <a:solidFill>
                  <a:schemeClr val="accent4"/>
                </a:solidFill>
              </a:rPr>
              <a:t>Table of Contents</a:t>
            </a:r>
          </a:p>
        </p:txBody>
      </p:sp>
      <p:sp>
        <p:nvSpPr>
          <p:cNvPr id="23" name="Graphic 6">
            <a:extLst>
              <a:ext uri="{FF2B5EF4-FFF2-40B4-BE49-F238E27FC236}">
                <a16:creationId xmlns:a16="http://schemas.microsoft.com/office/drawing/2014/main" id="{8189E341-FFD2-4DEE-AF8C-77E36A06D526}"/>
              </a:ext>
            </a:extLst>
          </p:cNvPr>
          <p:cNvSpPr>
            <a:spLocks/>
          </p:cNvSpPr>
          <p:nvPr/>
        </p:nvSpPr>
        <p:spPr>
          <a:xfrm rot="491232">
            <a:off x="-567058" y="88557"/>
            <a:ext cx="7978110" cy="4378947"/>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Ubuntu"/>
              <a:ea typeface="+mn-ea"/>
              <a:cs typeface="+mn-cs"/>
            </a:endParaRPr>
          </a:p>
        </p:txBody>
      </p:sp>
      <p:sp>
        <p:nvSpPr>
          <p:cNvPr id="2" name="TextBox 1">
            <a:extLst>
              <a:ext uri="{FF2B5EF4-FFF2-40B4-BE49-F238E27FC236}">
                <a16:creationId xmlns:a16="http://schemas.microsoft.com/office/drawing/2014/main" id="{FD08FFE0-0D2C-49D7-8C23-ECEDA614EECF}"/>
              </a:ext>
            </a:extLst>
          </p:cNvPr>
          <p:cNvSpPr txBox="1"/>
          <p:nvPr/>
        </p:nvSpPr>
        <p:spPr>
          <a:xfrm>
            <a:off x="5396920" y="2244730"/>
            <a:ext cx="6795080" cy="2970557"/>
          </a:xfrm>
          <a:prstGeom prst="rect">
            <a:avLst/>
          </a:prstGeom>
          <a:noFill/>
        </p:spPr>
        <p:txBody>
          <a:bodyPr wrap="square" lIns="0" tIns="0" rIns="0" bIns="0" rtlCol="0">
            <a:spAutoFit/>
          </a:bodyPr>
          <a:lstStyle/>
          <a:p>
            <a:pPr marL="342900" marR="0" lvl="0" indent="-342900" algn="l" defTabSz="914400" rtl="0" eaLnBrk="1" fontAlgn="auto" latinLnBrk="0" hangingPunct="1">
              <a:lnSpc>
                <a:spcPts val="2400"/>
              </a:lnSpc>
              <a:spcBef>
                <a:spcPts val="0"/>
              </a:spcBef>
              <a:spcAft>
                <a:spcPts val="600"/>
              </a:spcAft>
              <a:buClrTx/>
              <a:buSzTx/>
              <a:buFont typeface="+mj-lt"/>
              <a:buAutoNum type="arabicPeriod"/>
              <a:tabLst/>
              <a:defRPr/>
            </a:pPr>
            <a:r>
              <a:rPr kumimoji="0" lang="en-IN" sz="1800" b="0" i="0" u="none" strike="noStrike" kern="1200" cap="all" spc="0" normalizeH="0" baseline="0" noProof="0" dirty="0">
                <a:ln>
                  <a:noFill/>
                </a:ln>
                <a:solidFill>
                  <a:prstClr val="black"/>
                </a:solidFill>
                <a:effectLst/>
                <a:uLnTx/>
                <a:uFillTx/>
                <a:latin typeface="Ubuntu"/>
                <a:ea typeface="+mn-ea"/>
                <a:cs typeface="+mn-cs"/>
              </a:rPr>
              <a:t>Budget changes, financial year 2023-24</a:t>
            </a:r>
          </a:p>
          <a:p>
            <a:pPr marL="342900" marR="0" lvl="0" indent="-342900" algn="l" defTabSz="914400" rtl="0" eaLnBrk="1" fontAlgn="auto" latinLnBrk="0" hangingPunct="1">
              <a:lnSpc>
                <a:spcPts val="2400"/>
              </a:lnSpc>
              <a:spcBef>
                <a:spcPts val="0"/>
              </a:spcBef>
              <a:spcAft>
                <a:spcPts val="600"/>
              </a:spcAft>
              <a:buClrTx/>
              <a:buSzTx/>
              <a:buFont typeface="+mj-lt"/>
              <a:buAutoNum type="arabicPeriod"/>
              <a:tabLst/>
              <a:defRPr/>
            </a:pPr>
            <a:r>
              <a:rPr kumimoji="0" lang="en-IN" sz="1800" b="0" i="0" u="none" strike="noStrike" kern="1200" cap="all" spc="0" normalizeH="0" baseline="0" noProof="0" dirty="0">
                <a:ln>
                  <a:noFill/>
                </a:ln>
                <a:solidFill>
                  <a:prstClr val="black"/>
                </a:solidFill>
                <a:effectLst/>
                <a:uLnTx/>
                <a:uFillTx/>
                <a:latin typeface="Ubuntu"/>
                <a:ea typeface="+mn-ea"/>
                <a:cs typeface="+mn-cs"/>
              </a:rPr>
              <a:t>Income tax slabs, Old Regime and New Regime</a:t>
            </a:r>
          </a:p>
          <a:p>
            <a:pPr marL="342900" marR="0" lvl="0" indent="-342900" algn="l" defTabSz="914400" rtl="0" eaLnBrk="1" fontAlgn="auto" latinLnBrk="0" hangingPunct="1">
              <a:lnSpc>
                <a:spcPts val="2400"/>
              </a:lnSpc>
              <a:spcBef>
                <a:spcPts val="0"/>
              </a:spcBef>
              <a:spcAft>
                <a:spcPts val="600"/>
              </a:spcAft>
              <a:buClrTx/>
              <a:buSzTx/>
              <a:buFont typeface="+mj-lt"/>
              <a:buAutoNum type="arabicPeriod"/>
              <a:tabLst/>
              <a:defRPr/>
            </a:pPr>
            <a:r>
              <a:rPr kumimoji="0" lang="en-IN" sz="1800" b="0" i="0" u="none" strike="noStrike" kern="1200" cap="all" spc="0" normalizeH="0" baseline="0" noProof="0" dirty="0">
                <a:ln>
                  <a:noFill/>
                </a:ln>
                <a:solidFill>
                  <a:prstClr val="black"/>
                </a:solidFill>
                <a:effectLst/>
                <a:uLnTx/>
                <a:uFillTx/>
                <a:latin typeface="Ubuntu"/>
                <a:ea typeface="+mn-ea"/>
                <a:cs typeface="+mn-cs"/>
              </a:rPr>
              <a:t>Tax Impact - Salary Components</a:t>
            </a:r>
          </a:p>
          <a:p>
            <a:pPr marL="342900" marR="0" lvl="0" indent="-342900" algn="l" defTabSz="914400" rtl="0" eaLnBrk="1" fontAlgn="auto" latinLnBrk="0" hangingPunct="1">
              <a:lnSpc>
                <a:spcPts val="2400"/>
              </a:lnSpc>
              <a:spcBef>
                <a:spcPts val="0"/>
              </a:spcBef>
              <a:spcAft>
                <a:spcPts val="600"/>
              </a:spcAft>
              <a:buClrTx/>
              <a:buSzTx/>
              <a:buFont typeface="+mj-lt"/>
              <a:buAutoNum type="arabicPeriod"/>
              <a:tabLst/>
              <a:defRPr/>
            </a:pPr>
            <a:r>
              <a:rPr kumimoji="0" lang="en-IN" sz="1800" b="0" i="0" u="none" strike="noStrike" kern="1200" cap="all" spc="0" normalizeH="0" baseline="0" noProof="0" dirty="0">
                <a:ln>
                  <a:noFill/>
                </a:ln>
                <a:solidFill>
                  <a:prstClr val="black"/>
                </a:solidFill>
                <a:effectLst/>
                <a:uLnTx/>
                <a:uFillTx/>
                <a:latin typeface="Ubuntu"/>
                <a:ea typeface="+mn-ea"/>
                <a:cs typeface="+mn-cs"/>
              </a:rPr>
              <a:t>TAX Impact - Various Investment Sections</a:t>
            </a:r>
          </a:p>
          <a:p>
            <a:pPr marL="342900" marR="0" lvl="0" indent="-342900" algn="l" defTabSz="914400" rtl="0" eaLnBrk="1" fontAlgn="auto" latinLnBrk="0" hangingPunct="1">
              <a:lnSpc>
                <a:spcPts val="2400"/>
              </a:lnSpc>
              <a:spcBef>
                <a:spcPts val="0"/>
              </a:spcBef>
              <a:spcAft>
                <a:spcPts val="600"/>
              </a:spcAft>
              <a:buClrTx/>
              <a:buSzTx/>
              <a:buFont typeface="+mj-lt"/>
              <a:buAutoNum type="arabicPeriod"/>
              <a:tabLst/>
              <a:defRPr/>
            </a:pPr>
            <a:r>
              <a:rPr kumimoji="0" lang="en-IN" sz="1800" b="0" i="0" u="none" strike="noStrike" kern="1200" cap="all" spc="0" normalizeH="0" baseline="0" noProof="0" dirty="0">
                <a:ln>
                  <a:noFill/>
                </a:ln>
                <a:solidFill>
                  <a:prstClr val="black"/>
                </a:solidFill>
                <a:effectLst/>
                <a:uLnTx/>
                <a:uFillTx/>
                <a:latin typeface="Ubuntu"/>
                <a:ea typeface="+mn-ea"/>
                <a:cs typeface="+mn-cs"/>
              </a:rPr>
              <a:t>Preferred Income tax regime</a:t>
            </a:r>
          </a:p>
          <a:p>
            <a:pPr marL="342900" marR="0" lvl="0" indent="-342900" algn="l" defTabSz="914400" rtl="0" eaLnBrk="1" fontAlgn="auto" latinLnBrk="0" hangingPunct="1">
              <a:lnSpc>
                <a:spcPts val="2400"/>
              </a:lnSpc>
              <a:spcBef>
                <a:spcPts val="0"/>
              </a:spcBef>
              <a:spcAft>
                <a:spcPts val="600"/>
              </a:spcAft>
              <a:buClrTx/>
              <a:buSzTx/>
              <a:buFont typeface="+mj-lt"/>
              <a:buAutoNum type="arabicPeriod"/>
              <a:tabLst/>
              <a:defRPr/>
            </a:pPr>
            <a:r>
              <a:rPr lang="en-IN" cap="all" dirty="0">
                <a:solidFill>
                  <a:prstClr val="black"/>
                </a:solidFill>
                <a:latin typeface="Ubuntu"/>
              </a:rPr>
              <a:t>Income tax simulator &amp; FAQ on New tax regime</a:t>
            </a:r>
          </a:p>
          <a:p>
            <a:pPr marL="342900" marR="0" lvl="0" indent="-342900" algn="l" defTabSz="914400" rtl="0" eaLnBrk="1" fontAlgn="auto" latinLnBrk="0" hangingPunct="1">
              <a:lnSpc>
                <a:spcPts val="2400"/>
              </a:lnSpc>
              <a:spcBef>
                <a:spcPts val="0"/>
              </a:spcBef>
              <a:spcAft>
                <a:spcPts val="600"/>
              </a:spcAft>
              <a:buClrTx/>
              <a:buSzTx/>
              <a:buFont typeface="+mj-lt"/>
              <a:buAutoNum type="arabicPeriod"/>
              <a:tabLst/>
              <a:defRPr/>
            </a:pPr>
            <a:r>
              <a:rPr lang="en-IN" cap="all" dirty="0">
                <a:solidFill>
                  <a:prstClr val="black"/>
                </a:solidFill>
                <a:latin typeface="Ubuntu"/>
              </a:rPr>
              <a:t>HGS Portal – selection of tax regime</a:t>
            </a:r>
          </a:p>
          <a:p>
            <a:pPr marL="342900" marR="0" lvl="0" indent="-342900" algn="l" defTabSz="914400" rtl="0" eaLnBrk="1" fontAlgn="auto" latinLnBrk="0" hangingPunct="1">
              <a:lnSpc>
                <a:spcPts val="2400"/>
              </a:lnSpc>
              <a:spcBef>
                <a:spcPts val="0"/>
              </a:spcBef>
              <a:spcAft>
                <a:spcPts val="600"/>
              </a:spcAft>
              <a:buClrTx/>
              <a:buSzTx/>
              <a:buFont typeface="+mj-lt"/>
              <a:buAutoNum type="arabicPeriod"/>
              <a:tabLst/>
              <a:defRPr/>
            </a:pPr>
            <a:r>
              <a:rPr lang="en-IN" cap="all" dirty="0">
                <a:solidFill>
                  <a:prstClr val="black"/>
                </a:solidFill>
                <a:latin typeface="Ubuntu"/>
              </a:rPr>
              <a:t>Marginal tax relief exceeding Rs.7 lakhs</a:t>
            </a:r>
            <a:endParaRPr kumimoji="0" lang="en-IN" sz="1800" b="0" i="0" u="none" strike="noStrike" kern="1200" cap="all" spc="0" normalizeH="0" baseline="0" noProof="0" dirty="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392364550"/>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E5ACD04-1226-494A-9CB5-F2E0D25D0DDF}"/>
              </a:ext>
            </a:extLst>
          </p:cNvPr>
          <p:cNvSpPr txBox="1">
            <a:spLocks/>
          </p:cNvSpPr>
          <p:nvPr/>
        </p:nvSpPr>
        <p:spPr>
          <a:xfrm>
            <a:off x="481479" y="246752"/>
            <a:ext cx="11935326" cy="314958"/>
          </a:xfrm>
          <a:prstGeom prst="rect">
            <a:avLst/>
          </a:prstGeom>
        </p:spPr>
        <p:txBody>
          <a:bodyPr wrap="square" lIns="0" tIns="0" rIns="0" bIns="0" anchor="ctr">
            <a:spAutoFit/>
          </a:bodyPr>
          <a:lstStyle>
            <a:defPPr>
              <a:defRPr lang="en-US"/>
            </a:defPPr>
            <a:lvl1pPr marR="0" lvl="0" indent="0" fontAlgn="auto">
              <a:lnSpc>
                <a:spcPts val="2400"/>
              </a:lnSpc>
              <a:spcBef>
                <a:spcPts val="0"/>
              </a:spcBef>
              <a:spcAft>
                <a:spcPts val="600"/>
              </a:spcAft>
              <a:buClrTx/>
              <a:buSzTx/>
              <a:buFontTx/>
              <a:buNone/>
              <a:tabLst/>
              <a:defRPr kumimoji="0" sz="2800" b="0" i="0" u="none" strike="noStrike" cap="all" spc="0" normalizeH="0" baseline="0">
                <a:ln>
                  <a:noFill/>
                </a:ln>
                <a:solidFill>
                  <a:prstClr val="black"/>
                </a:solidFill>
                <a:effectLst/>
                <a:uLnTx/>
                <a:uFillTx/>
                <a:latin typeface="Times New Roman" panose="02020603050405020304" pitchFamily="18" charset="0"/>
                <a:cs typeface="Times New Roman" panose="02020603050405020304" pitchFamily="18" charset="0"/>
              </a:defRPr>
            </a:lvl1pPr>
          </a:lstStyle>
          <a:p>
            <a:r>
              <a:rPr lang="en-IN" sz="2400" dirty="0"/>
              <a:t>Budget changes, </a:t>
            </a:r>
            <a:r>
              <a:rPr lang="en-IN" sz="2400" dirty="0" err="1"/>
              <a:t>fY</a:t>
            </a:r>
            <a:r>
              <a:rPr lang="en-IN" sz="2400" dirty="0"/>
              <a:t> 2023-24 - Impact on Individual</a:t>
            </a:r>
          </a:p>
        </p:txBody>
      </p:sp>
      <p:sp>
        <p:nvSpPr>
          <p:cNvPr id="4" name="TextBox 3">
            <a:extLst>
              <a:ext uri="{FF2B5EF4-FFF2-40B4-BE49-F238E27FC236}">
                <a16:creationId xmlns:a16="http://schemas.microsoft.com/office/drawing/2014/main" id="{9A09B30A-7CAA-60A9-EDEE-736AC96BBC4D}"/>
              </a:ext>
            </a:extLst>
          </p:cNvPr>
          <p:cNvSpPr txBox="1"/>
          <p:nvPr/>
        </p:nvSpPr>
        <p:spPr>
          <a:xfrm>
            <a:off x="438899" y="626189"/>
            <a:ext cx="10564723" cy="5909310"/>
          </a:xfrm>
          <a:prstGeom prst="rect">
            <a:avLst/>
          </a:prstGeom>
          <a:noFill/>
        </p:spPr>
        <p:txBody>
          <a:bodyPr wrap="square">
            <a:spAutoFit/>
          </a:bodyPr>
          <a:lstStyle/>
          <a:p>
            <a:pPr fontAlgn="base"/>
            <a:r>
              <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The Finance Minister, Nirmala Sitharaman, unveiled the Union Budget 2023 on 1st February 2023. </a:t>
            </a:r>
          </a:p>
          <a:p>
            <a:pPr fontAlgn="base"/>
            <a:endPar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endParaRPr>
          </a:p>
          <a:p>
            <a:pPr fontAlgn="base"/>
            <a:r>
              <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The Union Budget 2023-24 introduced some significant amendments to streamline taxation, promote economic growth and rectify gaps to ensure effective and efficient tax governance in the country. </a:t>
            </a:r>
          </a:p>
          <a:p>
            <a:pPr fontAlgn="base"/>
            <a:endPar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i="0" kern="1200" dirty="0">
                <a:solidFill>
                  <a:srgbClr val="FF0000"/>
                </a:solidFill>
                <a:effectLst/>
                <a:latin typeface="Times New Roman" panose="02020603050405020304" pitchFamily="18" charset="0"/>
                <a:ea typeface="Ebrima" panose="02000000000000000000" pitchFamily="2" charset="0"/>
                <a:cs typeface="Times New Roman" panose="02020603050405020304" pitchFamily="18" charset="0"/>
              </a:rPr>
              <a:t>Highlighting some of the tax announcements that Employees should be aware before opting for Old Tax Regime OR New Tax Regime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endParaRPr>
          </a:p>
          <a:p>
            <a:pPr marL="285750" indent="-285750" fontAlgn="base">
              <a:buFont typeface="Wingdings" panose="05000000000000000000" pitchFamily="2" charset="2"/>
              <a:buChar char="v"/>
            </a:pPr>
            <a:r>
              <a:rPr lang="en-US" b="1" i="0" u="sng" kern="1200" dirty="0">
                <a:effectLst/>
                <a:latin typeface="Times New Roman" panose="02020603050405020304" pitchFamily="18" charset="0"/>
                <a:ea typeface="Ebrima" panose="02000000000000000000" pitchFamily="2" charset="0"/>
                <a:cs typeface="Times New Roman" panose="02020603050405020304" pitchFamily="18" charset="0"/>
              </a:rPr>
              <a:t>The new tax regime now becomes the default tax regime.</a:t>
            </a:r>
            <a:r>
              <a:rPr lang="en-US" b="1" i="0" kern="1200" dirty="0">
                <a:effectLst/>
                <a:latin typeface="Times New Roman" panose="02020603050405020304" pitchFamily="18" charset="0"/>
                <a:ea typeface="Ebrima" panose="02000000000000000000" pitchFamily="2" charset="0"/>
                <a:cs typeface="Times New Roman" panose="02020603050405020304" pitchFamily="18" charset="0"/>
              </a:rPr>
              <a:t> </a:t>
            </a:r>
            <a:r>
              <a:rPr lang="en-US" i="0" kern="1200" dirty="0">
                <a:effectLst/>
                <a:latin typeface="Times New Roman" panose="02020603050405020304" pitchFamily="18" charset="0"/>
                <a:ea typeface="Ebrima" panose="02000000000000000000" pitchFamily="2" charset="0"/>
                <a:cs typeface="Times New Roman" panose="02020603050405020304" pitchFamily="18" charset="0"/>
              </a:rPr>
              <a:t>However, taxpayers have an option to choose the Old tax regime.  In case, Employee doesn’t opt for any tax regime, then, New Tax Regime will be considered as the default regime for the financial year.</a:t>
            </a:r>
            <a:endParaRPr lang="en-US" i="0" kern="1200" dirty="0">
              <a:solidFill>
                <a:srgbClr val="FF0000"/>
              </a:solidFill>
              <a:effectLst/>
              <a:latin typeface="Times New Roman" panose="02020603050405020304" pitchFamily="18" charset="0"/>
              <a:ea typeface="Ebrima" panose="02000000000000000000" pitchFamily="2"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endParaRPr>
          </a:p>
          <a:p>
            <a:pPr marL="285750" indent="-285750" rtl="0">
              <a:buFont typeface="Wingdings" panose="05000000000000000000" pitchFamily="2" charset="2"/>
              <a:buChar char="v"/>
            </a:pPr>
            <a:r>
              <a:rPr lang="en-US" b="1"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Tax rebate on an income of up to ₹7 lakhs</a:t>
            </a:r>
            <a:r>
              <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 has been introduced under the New Tax Regime.   </a:t>
            </a:r>
            <a:endParaRPr lang="en-US" dirty="0">
              <a:latin typeface="Times New Roman" panose="02020603050405020304" pitchFamily="18" charset="0"/>
              <a:ea typeface="Ebrima" panose="02000000000000000000" pitchFamily="2" charset="0"/>
              <a:cs typeface="Times New Roman" panose="02020603050405020304" pitchFamily="18" charset="0"/>
            </a:endParaRPr>
          </a:p>
          <a:p>
            <a:pPr lvl="1"/>
            <a:r>
              <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This means that taxpayers with an income of up to ₹7 lakhs will not have to pay any tax at all!</a:t>
            </a:r>
          </a:p>
          <a:p>
            <a:pPr marL="285750" indent="-285750" rtl="0">
              <a:buFont typeface="Wingdings" panose="05000000000000000000" pitchFamily="2" charset="2"/>
              <a:buChar char="v"/>
            </a:pPr>
            <a:endPar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endParaRPr>
          </a:p>
          <a:p>
            <a:pPr marL="285750" indent="-285750" rtl="0">
              <a:buFont typeface="Wingdings" panose="05000000000000000000" pitchFamily="2" charset="2"/>
              <a:buChar char="v"/>
            </a:pPr>
            <a:r>
              <a:rPr lang="en-US" b="1"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Standard Deduction of ₹50,000</a:t>
            </a:r>
            <a:r>
              <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 has been extended under the New Tax Regime. </a:t>
            </a:r>
          </a:p>
          <a:p>
            <a:pPr lvl="1"/>
            <a:r>
              <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Effectively, ₹7.5 lakhs is your tax-free income under the new regime. </a:t>
            </a:r>
          </a:p>
          <a:p>
            <a:pPr marL="285750" indent="-285750" rtl="0">
              <a:buFont typeface="Wingdings" panose="05000000000000000000" pitchFamily="2" charset="2"/>
              <a:buChar char="v"/>
            </a:pPr>
            <a:endPar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endParaRPr>
          </a:p>
          <a:p>
            <a:pPr marL="285750" indent="-285750">
              <a:buFont typeface="Wingdings" panose="05000000000000000000" pitchFamily="2" charset="2"/>
              <a:buChar char="v"/>
            </a:pPr>
            <a:r>
              <a:rPr lang="en-US" b="1"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Marginal tax relief</a:t>
            </a:r>
            <a:r>
              <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 under New Tax Regime for income exceeding Rs.7 lakhs </a:t>
            </a:r>
          </a:p>
          <a:p>
            <a:pPr marL="285750" indent="-285750" rtl="0">
              <a:buFont typeface="Wingdings" panose="05000000000000000000" pitchFamily="2" charset="2"/>
              <a:buChar char="v"/>
            </a:pPr>
            <a:endPar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endParaRPr>
          </a:p>
          <a:p>
            <a:pPr marL="285750" indent="-285750" rtl="0">
              <a:buFont typeface="Wingdings" panose="05000000000000000000" pitchFamily="2" charset="2"/>
              <a:buChar char="v"/>
            </a:pPr>
            <a:r>
              <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No Changes in Income tax </a:t>
            </a:r>
            <a:r>
              <a:rPr lang="en-US" dirty="0">
                <a:latin typeface="Times New Roman" panose="02020603050405020304" pitchFamily="18" charset="0"/>
                <a:ea typeface="Ebrima" panose="02000000000000000000" pitchFamily="2" charset="0"/>
                <a:cs typeface="Times New Roman" panose="02020603050405020304" pitchFamily="18" charset="0"/>
              </a:rPr>
              <a:t>slabs/tax rates/rebate for </a:t>
            </a:r>
            <a:r>
              <a:rPr lang="en-US" b="0" i="0" kern="1200" dirty="0">
                <a:solidFill>
                  <a:schemeClr val="tx1"/>
                </a:solidFill>
                <a:effectLst/>
                <a:latin typeface="Times New Roman" panose="02020603050405020304" pitchFamily="18" charset="0"/>
                <a:ea typeface="Ebrima" panose="02000000000000000000" pitchFamily="2" charset="0"/>
                <a:cs typeface="Times New Roman" panose="02020603050405020304" pitchFamily="18" charset="0"/>
              </a:rPr>
              <a:t>Old Tax Regime.</a:t>
            </a:r>
            <a:endParaRPr lang="en-US" dirty="0">
              <a:latin typeface="Times New Roman" panose="02020603050405020304" pitchFamily="18" charset="0"/>
              <a:ea typeface="Ebrima"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4138135081"/>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E5ACD04-1226-494A-9CB5-F2E0D25D0DDF}"/>
              </a:ext>
            </a:extLst>
          </p:cNvPr>
          <p:cNvSpPr txBox="1">
            <a:spLocks/>
          </p:cNvSpPr>
          <p:nvPr/>
        </p:nvSpPr>
        <p:spPr>
          <a:xfrm>
            <a:off x="95506" y="69463"/>
            <a:ext cx="11201400" cy="314958"/>
          </a:xfrm>
          <a:prstGeom prst="rect">
            <a:avLst/>
          </a:prstGeom>
        </p:spPr>
        <p:txBody>
          <a:bodyPr lIns="0" tIns="0" rIns="0" bIns="0" anchor="ctr">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R="0" lvl="0" algn="l" defTabSz="914400" rtl="0" eaLnBrk="1" fontAlgn="auto" latinLnBrk="0" hangingPunct="1">
              <a:lnSpc>
                <a:spcPts val="2400"/>
              </a:lnSpc>
              <a:spcBef>
                <a:spcPts val="0"/>
              </a:spcBef>
              <a:spcAft>
                <a:spcPts val="600"/>
              </a:spcAft>
              <a:buClrTx/>
              <a:buSzTx/>
              <a:tabLst/>
              <a:defRPr/>
            </a:pPr>
            <a:r>
              <a:rPr kumimoji="0" lang="en-IN" sz="2400" i="0" u="none" strike="noStrike" kern="1200" cap="all"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Income tax slabs, Old Regime and New Regime</a:t>
            </a:r>
          </a:p>
        </p:txBody>
      </p:sp>
      <p:graphicFrame>
        <p:nvGraphicFramePr>
          <p:cNvPr id="2" name="Table 1">
            <a:extLst>
              <a:ext uri="{FF2B5EF4-FFF2-40B4-BE49-F238E27FC236}">
                <a16:creationId xmlns:a16="http://schemas.microsoft.com/office/drawing/2014/main" id="{FCC1F191-2513-9044-C6E1-0E1165067C24}"/>
              </a:ext>
            </a:extLst>
          </p:cNvPr>
          <p:cNvGraphicFramePr>
            <a:graphicFrameLocks noGrp="1"/>
          </p:cNvGraphicFramePr>
          <p:nvPr>
            <p:extLst>
              <p:ext uri="{D42A27DB-BD31-4B8C-83A1-F6EECF244321}">
                <p14:modId xmlns:p14="http://schemas.microsoft.com/office/powerpoint/2010/main" val="1466413310"/>
              </p:ext>
            </p:extLst>
          </p:nvPr>
        </p:nvGraphicFramePr>
        <p:xfrm>
          <a:off x="95250" y="381962"/>
          <a:ext cx="11982452" cy="5367467"/>
        </p:xfrm>
        <a:graphic>
          <a:graphicData uri="http://schemas.openxmlformats.org/drawingml/2006/table">
            <a:tbl>
              <a:tblPr/>
              <a:tblGrid>
                <a:gridCol w="1966953">
                  <a:extLst>
                    <a:ext uri="{9D8B030D-6E8A-4147-A177-3AD203B41FA5}">
                      <a16:colId xmlns:a16="http://schemas.microsoft.com/office/drawing/2014/main" val="509862238"/>
                    </a:ext>
                  </a:extLst>
                </a:gridCol>
                <a:gridCol w="1035912">
                  <a:extLst>
                    <a:ext uri="{9D8B030D-6E8A-4147-A177-3AD203B41FA5}">
                      <a16:colId xmlns:a16="http://schemas.microsoft.com/office/drawing/2014/main" val="2480839200"/>
                    </a:ext>
                  </a:extLst>
                </a:gridCol>
                <a:gridCol w="841384">
                  <a:extLst>
                    <a:ext uri="{9D8B030D-6E8A-4147-A177-3AD203B41FA5}">
                      <a16:colId xmlns:a16="http://schemas.microsoft.com/office/drawing/2014/main" val="892369058"/>
                    </a:ext>
                  </a:extLst>
                </a:gridCol>
                <a:gridCol w="976257">
                  <a:extLst>
                    <a:ext uri="{9D8B030D-6E8A-4147-A177-3AD203B41FA5}">
                      <a16:colId xmlns:a16="http://schemas.microsoft.com/office/drawing/2014/main" val="4209364862"/>
                    </a:ext>
                  </a:extLst>
                </a:gridCol>
                <a:gridCol w="1080302">
                  <a:extLst>
                    <a:ext uri="{9D8B030D-6E8A-4147-A177-3AD203B41FA5}">
                      <a16:colId xmlns:a16="http://schemas.microsoft.com/office/drawing/2014/main" val="1834008296"/>
                    </a:ext>
                  </a:extLst>
                </a:gridCol>
                <a:gridCol w="58473">
                  <a:extLst>
                    <a:ext uri="{9D8B030D-6E8A-4147-A177-3AD203B41FA5}">
                      <a16:colId xmlns:a16="http://schemas.microsoft.com/office/drawing/2014/main" val="77761583"/>
                    </a:ext>
                  </a:extLst>
                </a:gridCol>
                <a:gridCol w="2135398">
                  <a:extLst>
                    <a:ext uri="{9D8B030D-6E8A-4147-A177-3AD203B41FA5}">
                      <a16:colId xmlns:a16="http://schemas.microsoft.com/office/drawing/2014/main" val="2340712523"/>
                    </a:ext>
                  </a:extLst>
                </a:gridCol>
                <a:gridCol w="841384">
                  <a:extLst>
                    <a:ext uri="{9D8B030D-6E8A-4147-A177-3AD203B41FA5}">
                      <a16:colId xmlns:a16="http://schemas.microsoft.com/office/drawing/2014/main" val="78796809"/>
                    </a:ext>
                  </a:extLst>
                </a:gridCol>
                <a:gridCol w="841384">
                  <a:extLst>
                    <a:ext uri="{9D8B030D-6E8A-4147-A177-3AD203B41FA5}">
                      <a16:colId xmlns:a16="http://schemas.microsoft.com/office/drawing/2014/main" val="1074281694"/>
                    </a:ext>
                  </a:extLst>
                </a:gridCol>
                <a:gridCol w="841384">
                  <a:extLst>
                    <a:ext uri="{9D8B030D-6E8A-4147-A177-3AD203B41FA5}">
                      <a16:colId xmlns:a16="http://schemas.microsoft.com/office/drawing/2014/main" val="4149824093"/>
                    </a:ext>
                  </a:extLst>
                </a:gridCol>
                <a:gridCol w="1363621">
                  <a:extLst>
                    <a:ext uri="{9D8B030D-6E8A-4147-A177-3AD203B41FA5}">
                      <a16:colId xmlns:a16="http://schemas.microsoft.com/office/drawing/2014/main" val="809904182"/>
                    </a:ext>
                  </a:extLst>
                </a:gridCol>
              </a:tblGrid>
              <a:tr h="254101">
                <a:tc>
                  <a:txBody>
                    <a:bodyPr/>
                    <a:lstStyle/>
                    <a:p>
                      <a:pPr algn="ctr" rtl="0" fontAlgn="ctr"/>
                      <a:r>
                        <a:rPr lang="en-IN" sz="1600" b="1" i="0" u="none" strike="noStrike" dirty="0">
                          <a:solidFill>
                            <a:srgbClr val="FFFFFF"/>
                          </a:solidFill>
                          <a:effectLst/>
                          <a:latin typeface="Times New Roman" panose="02020603050405020304" pitchFamily="18" charset="0"/>
                          <a:cs typeface="Times New Roman" panose="02020603050405020304" pitchFamily="18" charset="0"/>
                        </a:rPr>
                        <a:t>Old Regime</a:t>
                      </a:r>
                      <a:endParaRPr lang="en-IN" sz="1600" b="0" i="0" u="none" strike="noStrike" dirty="0">
                        <a:solidFill>
                          <a:srgbClr val="FFFFFF"/>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rowSpan="2">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Tax Rate</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rowSpan="2">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Surcharge</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rowSpan="2">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Education Cess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Tot Tax Rate </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 </a:t>
                      </a:r>
                      <a:r>
                        <a:rPr lang="en-IN" sz="1600" b="1" i="0" u="none" strike="noStrike" dirty="0">
                          <a:solidFill>
                            <a:srgbClr val="FFFFFF"/>
                          </a:solidFill>
                          <a:effectLst/>
                          <a:latin typeface="Times New Roman" panose="02020603050405020304" pitchFamily="18" charset="0"/>
                          <a:cs typeface="Times New Roman" panose="02020603050405020304" pitchFamily="18" charset="0"/>
                        </a:rPr>
                        <a:t>New Regime</a:t>
                      </a:r>
                      <a:endParaRPr lang="en-IN" sz="1600" b="0" i="0" u="none" strike="noStrike" dirty="0">
                        <a:solidFill>
                          <a:srgbClr val="FFFFFF"/>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rowSpan="2">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Tax Rate</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rowSpan="2">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Surcharge</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rowSpan="2">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Education Cess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Tot. Tax Rate </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extLst>
                  <a:ext uri="{0D108BD9-81ED-4DB2-BD59-A6C34878D82A}">
                    <a16:rowId xmlns:a16="http://schemas.microsoft.com/office/drawing/2014/main" val="2512952041"/>
                  </a:ext>
                </a:extLst>
              </a:tr>
              <a:tr h="254101">
                <a:tc>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Taxable Income </a:t>
                      </a:r>
                      <a:r>
                        <a:rPr lang="en-IN" sz="1600" b="0" i="0" u="none" strike="noStrike" dirty="0">
                          <a:solidFill>
                            <a:schemeClr val="bg1"/>
                          </a:solidFill>
                          <a:effectLst/>
                          <a:latin typeface="Times New Roman" panose="02020603050405020304" pitchFamily="18" charset="0"/>
                          <a:cs typeface="Times New Roman" panose="02020603050405020304" pitchFamily="18" charset="0"/>
                        </a:rPr>
                        <a:t>(</a:t>
                      </a:r>
                      <a:r>
                        <a:rPr lang="en-US" sz="1600" b="0" i="0" u="none" strike="noStrike" dirty="0">
                          <a:solidFill>
                            <a:schemeClr val="bg1"/>
                          </a:solidFill>
                          <a:effectLst/>
                          <a:latin typeface="Times New Roman" panose="02020603050405020304" pitchFamily="18" charset="0"/>
                          <a:cs typeface="Times New Roman" panose="02020603050405020304" pitchFamily="18" charset="0"/>
                        </a:rPr>
                        <a:t>₹)</a:t>
                      </a:r>
                      <a:r>
                        <a:rPr lang="en-IN" sz="1600" b="0" i="0" u="none" strike="noStrike" dirty="0">
                          <a:solidFill>
                            <a:srgbClr val="FFFFFF"/>
                          </a:solidFill>
                          <a:effectLst/>
                          <a:latin typeface="Times New Roman" panose="02020603050405020304" pitchFamily="18" charset="0"/>
                          <a:cs typeface="Times New Roman" panose="02020603050405020304" pitchFamily="18" charset="0"/>
                        </a:rPr>
                        <a:t> </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Sur./Cess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600" b="0" i="0" u="none" strike="noStrike" dirty="0">
                          <a:solidFill>
                            <a:srgbClr val="FFFFFF"/>
                          </a:solidFill>
                          <a:effectLst/>
                          <a:latin typeface="Times New Roman" panose="02020603050405020304" pitchFamily="18" charset="0"/>
                          <a:cs typeface="Times New Roman" panose="02020603050405020304" pitchFamily="18" charset="0"/>
                        </a:rPr>
                        <a:t>Taxable Income </a:t>
                      </a:r>
                      <a:r>
                        <a:rPr lang="en-IN" sz="1600" b="0" i="0" u="none" strike="noStrike" dirty="0">
                          <a:solidFill>
                            <a:schemeClr val="bg1"/>
                          </a:solidFill>
                          <a:effectLst/>
                          <a:latin typeface="Times New Roman" panose="02020603050405020304" pitchFamily="18" charset="0"/>
                          <a:cs typeface="Times New Roman" panose="02020603050405020304" pitchFamily="18" charset="0"/>
                        </a:rPr>
                        <a:t>(</a:t>
                      </a:r>
                      <a:r>
                        <a:rPr lang="en-US" sz="1600" b="0" i="0" u="none" strike="noStrike" dirty="0">
                          <a:solidFill>
                            <a:schemeClr val="bg1"/>
                          </a:solidFill>
                          <a:effectLst/>
                          <a:latin typeface="Times New Roman" panose="02020603050405020304" pitchFamily="18" charset="0"/>
                          <a:cs typeface="Times New Roman" panose="02020603050405020304" pitchFamily="18" charset="0"/>
                        </a:rPr>
                        <a:t>₹)</a:t>
                      </a:r>
                      <a:endParaRPr lang="en-IN" sz="1600" b="0" i="0" u="none" strike="noStrike" dirty="0">
                        <a:solidFill>
                          <a:srgbClr val="FFFFFF"/>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vMerge="1">
                  <a:txBody>
                    <a:bodyPr/>
                    <a:lstStyle/>
                    <a:p>
                      <a:endParaRPr lang="en-IN"/>
                    </a:p>
                  </a:txBody>
                  <a:tcPr/>
                </a:tc>
                <a:tc vMerge="1">
                  <a:txBody>
                    <a:bodyPr/>
                    <a:lstStyle/>
                    <a:p>
                      <a:endParaRPr lang="en-IN" dirty="0"/>
                    </a:p>
                  </a:txBody>
                  <a:tcPr/>
                </a:tc>
                <a:tc vMerge="1">
                  <a:txBody>
                    <a:bodyPr/>
                    <a:lstStyle/>
                    <a:p>
                      <a:endParaRPr lang="en-IN"/>
                    </a:p>
                  </a:txBody>
                  <a:tcPr/>
                </a:tc>
                <a:tc>
                  <a:txBody>
                    <a:bodyPr/>
                    <a:lstStyle/>
                    <a:p>
                      <a:pPr algn="ctr" rtl="0" fontAlgn="ctr"/>
                      <a:r>
                        <a:rPr lang="en-IN" sz="1600" b="0" i="0" u="none" strike="noStrike" dirty="0">
                          <a:solidFill>
                            <a:srgbClr val="FFFFFF"/>
                          </a:solidFill>
                          <a:effectLst/>
                          <a:latin typeface="Times New Roman" panose="02020603050405020304" pitchFamily="18" charset="0"/>
                          <a:cs typeface="Times New Roman" panose="02020603050405020304" pitchFamily="18" charset="0"/>
                        </a:rPr>
                        <a:t>Sur./Cess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extLst>
                  <a:ext uri="{0D108BD9-81ED-4DB2-BD59-A6C34878D82A}">
                    <a16:rowId xmlns:a16="http://schemas.microsoft.com/office/drawing/2014/main" val="1111139827"/>
                  </a:ext>
                </a:extLst>
              </a:tr>
              <a:tr h="254101">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Up to 250,000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Up to 3,00,000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907131"/>
                  </a:ext>
                </a:extLst>
              </a:tr>
              <a:tr h="254101">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250,001 - 500,000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5.20%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3,00,001 - 600,000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5.20%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965827"/>
                  </a:ext>
                </a:extLst>
              </a:tr>
              <a:tr h="254101">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500,001 - 10,00,000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20.80%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600,001 - 9,00,000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10.40%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0849376"/>
                  </a:ext>
                </a:extLst>
              </a:tr>
              <a:tr h="254101">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10,00,001 - 50,00,000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9,00,001 - 12,00,000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15.60%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5814197"/>
                  </a:ext>
                </a:extLst>
              </a:tr>
              <a:tr h="254101">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5,000,001 - 1 crore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34.32%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12,0,001 - 15,00,000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20.80%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1706095"/>
                  </a:ext>
                </a:extLst>
              </a:tr>
              <a:tr h="254101">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1 Crore - 2 Crore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35.88%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1,500,001 - 5,000,000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31.20%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9538865"/>
                  </a:ext>
                </a:extLst>
              </a:tr>
              <a:tr h="254101">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2 Crore - 5 Crore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39.00%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5,000,001 - 1 Crore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34.32%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873529"/>
                  </a:ext>
                </a:extLst>
              </a:tr>
              <a:tr h="254101">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Above  5 Crore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1 Crore - 2 Crore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35.88%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9449804"/>
                  </a:ext>
                </a:extLst>
              </a:tr>
              <a:tr h="254101">
                <a:tc>
                  <a:txBody>
                    <a:bodyPr/>
                    <a:lstStyle/>
                    <a:p>
                      <a:pPr algn="l"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Above 2 Crore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39.00%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272756"/>
                  </a:ext>
                </a:extLst>
              </a:tr>
              <a:tr h="0">
                <a:tc>
                  <a:txBody>
                    <a:bodyPr/>
                    <a:lstStyle/>
                    <a:p>
                      <a:pPr algn="l" fontAlgn="b"/>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a:noFill/>
                    </a:lnL>
                    <a:lnR>
                      <a:noFill/>
                    </a:lnR>
                    <a:lnT>
                      <a:noFill/>
                    </a:lnT>
                    <a:lnB>
                      <a:noFill/>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948673"/>
                  </a:ext>
                </a:extLst>
              </a:tr>
              <a:tr h="254101">
                <a:tc gridSpan="4">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Effective Tax-Free Salary income</a:t>
                      </a:r>
                      <a:r>
                        <a:rPr lang="en-IN" sz="1600" b="0" i="0" u="none" strike="noStrike" baseline="0" dirty="0">
                          <a:solidFill>
                            <a:srgbClr val="000000"/>
                          </a:solidFill>
                          <a:effectLst/>
                          <a:latin typeface="Times New Roman" panose="02020603050405020304" pitchFamily="18" charset="0"/>
                          <a:cs typeface="Times New Roman" panose="02020603050405020304" pitchFamily="18" charset="0"/>
                        </a:rPr>
                        <a:t> (A)</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6,00,000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Effective Tax-Free Salary income (A)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7,50,000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87058431"/>
                  </a:ext>
                </a:extLst>
              </a:tr>
              <a:tr h="202857">
                <a:tc gridSpan="4">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Less : Standard Deduction (B)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50,000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rowSpan="4">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Less : Standard Deduction (B)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50,000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8495995"/>
                  </a:ext>
                </a:extLst>
              </a:tr>
              <a:tr h="265430">
                <a:tc rowSpan="2" gridSpan="4">
                  <a:txBody>
                    <a:bodyPr/>
                    <a:lstStyle/>
                    <a:p>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Gross Total Income (C</a:t>
                      </a:r>
                      <a:r>
                        <a:rPr lang="en-US" sz="1600" b="0" i="0" u="none" strike="noStrike" kern="1200" baseline="0" dirty="0">
                          <a:solidFill>
                            <a:srgbClr val="000000"/>
                          </a:solidFill>
                          <a:effectLst/>
                          <a:latin typeface="Times New Roman" panose="02020603050405020304" pitchFamily="18" charset="0"/>
                          <a:ea typeface="+mn-ea"/>
                          <a:cs typeface="Times New Roman" panose="02020603050405020304" pitchFamily="18" charset="0"/>
                        </a:rPr>
                        <a:t> = </a:t>
                      </a:r>
                      <a:r>
                        <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A-B)</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a:txBody>
                    <a:bodyPr/>
                    <a:lstStyle/>
                    <a:p>
                      <a:pPr algn="ctr"/>
                      <a:r>
                        <a:rPr lang="en-IN"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 5,50,000</a:t>
                      </a:r>
                      <a:endParaRPr lang="en-US" sz="1600" b="0" i="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vMerge="1">
                  <a:txBody>
                    <a:bodyPr/>
                    <a:lstStyle/>
                    <a:p>
                      <a:endParaRPr lang="en-US"/>
                    </a:p>
                  </a:txBody>
                  <a:tcPr/>
                </a:tc>
                <a:tc gridSpan="4">
                  <a:txBody>
                    <a:bodyPr/>
                    <a:lstStyle/>
                    <a:p>
                      <a:r>
                        <a:rPr lang="en-US" sz="1600" dirty="0">
                          <a:latin typeface="Times New Roman" panose="02020603050405020304" pitchFamily="18" charset="0"/>
                          <a:cs typeface="Times New Roman" panose="02020603050405020304" pitchFamily="18" charset="0"/>
                        </a:rPr>
                        <a:t> Gross</a:t>
                      </a:r>
                      <a:r>
                        <a:rPr lang="en-US" sz="1600" baseline="0" dirty="0">
                          <a:latin typeface="Times New Roman" panose="02020603050405020304" pitchFamily="18" charset="0"/>
                          <a:cs typeface="Times New Roman" panose="02020603050405020304" pitchFamily="18" charset="0"/>
                        </a:rPr>
                        <a:t> Total Income (C = A-B)</a:t>
                      </a:r>
                      <a:endParaRPr lang="en-US" sz="1600" dirty="0">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0" i="0" u="none" strike="noStrike" dirty="0">
                          <a:solidFill>
                            <a:srgbClr val="000000"/>
                          </a:solidFill>
                          <a:effectLst/>
                          <a:latin typeface="Times New Roman" panose="02020603050405020304" pitchFamily="18" charset="0"/>
                          <a:cs typeface="Times New Roman" panose="02020603050405020304" pitchFamily="18" charset="0"/>
                        </a:rPr>
                        <a:t>₹ 7,00,000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r h="0">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rowSpan="2" gridSpan="4">
                  <a:txBody>
                    <a:bodyPr/>
                    <a:lstStyle/>
                    <a:p>
                      <a:pPr algn="l" fontAlgn="b"/>
                      <a:r>
                        <a:rPr lang="en-IN" sz="1600" b="0" i="0" u="none" strike="noStrike" baseline="0" dirty="0">
                          <a:solidFill>
                            <a:srgbClr val="000000"/>
                          </a:solidFill>
                          <a:effectLst/>
                          <a:latin typeface="Times New Roman" panose="02020603050405020304" pitchFamily="18" charset="0"/>
                          <a:cs typeface="Times New Roman" panose="02020603050405020304" pitchFamily="18" charset="0"/>
                        </a:rPr>
                        <a:t> Less : Chapter VI-A deductions (D)</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tc rowSpan="2">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5"/>
                  </a:ext>
                </a:extLst>
              </a:tr>
              <a:tr h="125095">
                <a:tc gridSpan="4">
                  <a:txBody>
                    <a:bodyPr/>
                    <a:lstStyle/>
                    <a:p>
                      <a:pPr algn="l" fontAlgn="b"/>
                      <a:r>
                        <a:rPr lang="en-IN" sz="1600" b="0" i="0" u="none" strike="noStrike" baseline="0" dirty="0">
                          <a:solidFill>
                            <a:srgbClr val="000000"/>
                          </a:solidFill>
                          <a:effectLst/>
                          <a:latin typeface="Times New Roman" panose="02020603050405020304" pitchFamily="18" charset="0"/>
                          <a:cs typeface="Times New Roman" panose="02020603050405020304" pitchFamily="18" charset="0"/>
                        </a:rPr>
                        <a:t> Less : Chapter VI-A deductions (D)</a:t>
                      </a:r>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50,000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10016"/>
                  </a:ext>
                </a:extLst>
              </a:tr>
              <a:tr h="254101">
                <a:tc gridSpan="4">
                  <a:txBody>
                    <a:bodyPr/>
                    <a:lstStyle/>
                    <a:p>
                      <a:pPr algn="l"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Taxable Income level for Rebate eligibility (C-D)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5,00,000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en-IN"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l"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Taxable Income level for Rebate eligibility (C-D)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7,00,000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18368059"/>
                  </a:ext>
                </a:extLst>
              </a:tr>
              <a:tr h="254101">
                <a:tc gridSpan="4">
                  <a:txBody>
                    <a:bodyPr/>
                    <a:lstStyle/>
                    <a:p>
                      <a:pPr algn="l"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Income Tax on above Income</a:t>
                      </a:r>
                      <a:r>
                        <a:rPr lang="en-US" sz="1600" b="0" i="0" u="none" strike="noStrike" baseline="0" dirty="0">
                          <a:solidFill>
                            <a:srgbClr val="000000"/>
                          </a:solidFill>
                          <a:effectLst/>
                          <a:latin typeface="Times New Roman" panose="02020603050405020304" pitchFamily="18" charset="0"/>
                          <a:cs typeface="Times New Roman" panose="02020603050405020304" pitchFamily="18" charset="0"/>
                        </a:rPr>
                        <a:t> (as per slab rates)</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12,500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l"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Income Tax on above Income (as per slab rates)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25,000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61824044"/>
                  </a:ext>
                </a:extLst>
              </a:tr>
              <a:tr h="254101">
                <a:tc gridSpan="4">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Rebate under Section 87A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rgbClr val="FF0000"/>
                          </a:solidFill>
                          <a:effectLst/>
                          <a:latin typeface="Times New Roman" panose="02020603050405020304" pitchFamily="18" charset="0"/>
                          <a:cs typeface="Times New Roman" panose="02020603050405020304" pitchFamily="18" charset="0"/>
                        </a:rPr>
                        <a:t>₹ (12,500)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4">
                  <a:txBody>
                    <a:bodyPr/>
                    <a:lstStyle/>
                    <a:p>
                      <a:pPr algn="l"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 Rebate under Section 87A</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rgbClr val="FF0000"/>
                          </a:solidFill>
                          <a:effectLst/>
                          <a:latin typeface="Times New Roman" panose="02020603050405020304" pitchFamily="18" charset="0"/>
                          <a:cs typeface="Times New Roman" panose="02020603050405020304" pitchFamily="18" charset="0"/>
                        </a:rPr>
                        <a:t>₹ (25,000)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02862240"/>
                  </a:ext>
                </a:extLst>
              </a:tr>
              <a:tr h="254101">
                <a:tc gridSpan="4">
                  <a:txBody>
                    <a:bodyPr/>
                    <a:lstStyle/>
                    <a:p>
                      <a:pPr algn="l" fontAlgn="b"/>
                      <a:r>
                        <a:rPr lang="en-IN" sz="1600" b="0" i="0" u="none" strike="noStrike" dirty="0">
                          <a:solidFill>
                            <a:schemeClr val="bg1"/>
                          </a:solidFill>
                          <a:effectLst/>
                          <a:latin typeface="Times New Roman" panose="02020603050405020304" pitchFamily="18" charset="0"/>
                          <a:cs typeface="Times New Roman" panose="02020603050405020304" pitchFamily="18" charset="0"/>
                        </a:rPr>
                        <a:t> Net Income tax payable (</a:t>
                      </a:r>
                      <a:r>
                        <a:rPr lang="en-IN" sz="1600" b="0" i="0" u="none" strike="noStrike" dirty="0" err="1">
                          <a:solidFill>
                            <a:schemeClr val="bg1"/>
                          </a:solidFill>
                          <a:effectLst/>
                          <a:latin typeface="Times New Roman" panose="02020603050405020304" pitchFamily="18" charset="0"/>
                          <a:cs typeface="Times New Roman" panose="02020603050405020304" pitchFamily="18" charset="0"/>
                        </a:rPr>
                        <a:t>Upto</a:t>
                      </a:r>
                      <a:r>
                        <a:rPr lang="en-IN" sz="1600" b="0" i="0" u="none" strike="noStrike" dirty="0">
                          <a:solidFill>
                            <a:schemeClr val="bg1"/>
                          </a:solidFill>
                          <a:effectLst/>
                          <a:latin typeface="Times New Roman" panose="02020603050405020304" pitchFamily="18" charset="0"/>
                          <a:cs typeface="Times New Roman" panose="02020603050405020304" pitchFamily="18" charset="0"/>
                        </a:rPr>
                        <a:t> Taxable Income ₹5 L p.a.)</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AD"/>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chemeClr val="bg1"/>
                          </a:solidFill>
                          <a:effectLst/>
                          <a:latin typeface="Times New Roman" panose="02020603050405020304" pitchFamily="18" charset="0"/>
                          <a:cs typeface="Times New Roman" panose="02020603050405020304" pitchFamily="18" charset="0"/>
                        </a:rPr>
                        <a:t>₹ 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AD"/>
                    </a:solidFill>
                  </a:tcPr>
                </a:tc>
                <a:tc>
                  <a:txBody>
                    <a:bodyPr/>
                    <a:lstStyle/>
                    <a:p>
                      <a:pPr algn="l" fontAlgn="b"/>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gridSpan="4">
                  <a:txBody>
                    <a:bodyPr/>
                    <a:lstStyle/>
                    <a:p>
                      <a:pPr algn="l" fontAlgn="b"/>
                      <a:r>
                        <a:rPr lang="en-IN" sz="1600" b="0" i="0" u="none" strike="noStrike" dirty="0">
                          <a:solidFill>
                            <a:schemeClr val="bg1"/>
                          </a:solidFill>
                          <a:effectLst/>
                          <a:latin typeface="Times New Roman" panose="02020603050405020304" pitchFamily="18" charset="0"/>
                          <a:cs typeface="Times New Roman" panose="02020603050405020304" pitchFamily="18" charset="0"/>
                        </a:rPr>
                        <a:t>Net Income tax payable (</a:t>
                      </a:r>
                      <a:r>
                        <a:rPr lang="en-IN" sz="1600" b="0" i="0" u="none" strike="noStrike" dirty="0" err="1">
                          <a:solidFill>
                            <a:schemeClr val="bg1"/>
                          </a:solidFill>
                          <a:effectLst/>
                          <a:latin typeface="Times New Roman" panose="02020603050405020304" pitchFamily="18" charset="0"/>
                          <a:cs typeface="Times New Roman" panose="02020603050405020304" pitchFamily="18" charset="0"/>
                        </a:rPr>
                        <a:t>Upto</a:t>
                      </a:r>
                      <a:r>
                        <a:rPr lang="en-IN" sz="1600" b="0" i="0" u="none" strike="noStrike" dirty="0">
                          <a:solidFill>
                            <a:schemeClr val="bg1"/>
                          </a:solidFill>
                          <a:effectLst/>
                          <a:latin typeface="Times New Roman" panose="02020603050405020304" pitchFamily="18" charset="0"/>
                          <a:cs typeface="Times New Roman" panose="02020603050405020304" pitchFamily="18" charset="0"/>
                        </a:rPr>
                        <a:t> Taxable Income ₹7L p.a.)</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AD"/>
                    </a:solidFill>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b"/>
                      <a:r>
                        <a:rPr lang="en-IN" sz="1600" b="0" i="0" u="none" strike="noStrike" dirty="0">
                          <a:solidFill>
                            <a:schemeClr val="bg1"/>
                          </a:solidFill>
                          <a:effectLst/>
                          <a:latin typeface="Times New Roman" panose="02020603050405020304" pitchFamily="18" charset="0"/>
                          <a:cs typeface="Times New Roman" panose="02020603050405020304" pitchFamily="18" charset="0"/>
                        </a:rPr>
                        <a:t>₹ 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AD"/>
                    </a:solidFill>
                  </a:tcPr>
                </a:tc>
                <a:extLst>
                  <a:ext uri="{0D108BD9-81ED-4DB2-BD59-A6C34878D82A}">
                    <a16:rowId xmlns:a16="http://schemas.microsoft.com/office/drawing/2014/main" val="888240881"/>
                  </a:ext>
                </a:extLst>
              </a:tr>
              <a:tr h="254101">
                <a:tc gridSpan="5">
                  <a:txBody>
                    <a:bodyPr/>
                    <a:lstStyle/>
                    <a:p>
                      <a:pPr algn="l"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Tax Credit of ₹ 12,500 for Taxable Income &lt; ₹5 lakhs per annum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l" fontAlgn="b"/>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5">
                  <a:txBody>
                    <a:bodyPr/>
                    <a:lstStyle/>
                    <a:p>
                      <a:pPr algn="l" fontAlgn="b"/>
                      <a:r>
                        <a:rPr lang="en-US" sz="1600" b="0" i="0" u="none" strike="noStrike" dirty="0">
                          <a:solidFill>
                            <a:srgbClr val="000000"/>
                          </a:solidFill>
                          <a:effectLst/>
                          <a:latin typeface="Times New Roman" panose="02020603050405020304" pitchFamily="18" charset="0"/>
                          <a:cs typeface="Times New Roman" panose="02020603050405020304" pitchFamily="18" charset="0"/>
                        </a:rPr>
                        <a:t> Tax Credit of ₹ 25,000 for Taxable Income &lt; ₹7 lakhs per annum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98813397"/>
                  </a:ext>
                </a:extLst>
              </a:tr>
            </a:tbl>
          </a:graphicData>
        </a:graphic>
      </p:graphicFrame>
      <p:sp>
        <p:nvSpPr>
          <p:cNvPr id="3" name="TextBox 2"/>
          <p:cNvSpPr txBox="1"/>
          <p:nvPr/>
        </p:nvSpPr>
        <p:spPr>
          <a:xfrm>
            <a:off x="95250" y="5729551"/>
            <a:ext cx="5895975" cy="692497"/>
          </a:xfrm>
          <a:prstGeom prst="rect">
            <a:avLst/>
          </a:prstGeom>
          <a:noFill/>
        </p:spPr>
        <p:txBody>
          <a:bodyPr wrap="square" rtlCol="0">
            <a:spAutoFit/>
          </a:bodyPr>
          <a:lstStyle/>
          <a:p>
            <a:pPr algn="just"/>
            <a:r>
              <a:rPr lang="en-US" sz="1300" dirty="0">
                <a:latin typeface="Times New Roman" panose="02020603050405020304" pitchFamily="18" charset="0"/>
                <a:cs typeface="Times New Roman" panose="02020603050405020304" pitchFamily="18" charset="0"/>
              </a:rPr>
              <a:t>Note 1: Where Taxable Income after Chapter VI-A deductions is above INR 5Lakhs (INR 5,00,001), rebate u/s 87A is not applicable i.e. tax to be paid as per slab rates.</a:t>
            </a:r>
          </a:p>
          <a:p>
            <a:pPr algn="just"/>
            <a:r>
              <a:rPr lang="en-US" sz="1300" dirty="0">
                <a:latin typeface="Times New Roman" panose="02020603050405020304" pitchFamily="18" charset="0"/>
                <a:cs typeface="Times New Roman" panose="02020603050405020304" pitchFamily="18" charset="0"/>
              </a:rPr>
              <a:t>Note 2: Rebate of INR 12,500 is not to be considered as a basic exemption limit.</a:t>
            </a:r>
          </a:p>
        </p:txBody>
      </p:sp>
      <p:sp>
        <p:nvSpPr>
          <p:cNvPr id="5" name="TextBox 4"/>
          <p:cNvSpPr txBox="1"/>
          <p:nvPr/>
        </p:nvSpPr>
        <p:spPr>
          <a:xfrm>
            <a:off x="5991225" y="5729551"/>
            <a:ext cx="5895975" cy="892552"/>
          </a:xfrm>
          <a:prstGeom prst="rect">
            <a:avLst/>
          </a:prstGeom>
          <a:noFill/>
        </p:spPr>
        <p:txBody>
          <a:bodyPr wrap="square" rtlCol="0">
            <a:spAutoFit/>
          </a:bodyPr>
          <a:lstStyle/>
          <a:p>
            <a:pPr algn="just"/>
            <a:r>
              <a:rPr lang="en-US" sz="1300" dirty="0">
                <a:latin typeface="Times New Roman" panose="02020603050405020304" pitchFamily="18" charset="0"/>
                <a:cs typeface="Times New Roman" panose="02020603050405020304" pitchFamily="18" charset="0"/>
              </a:rPr>
              <a:t>Note 1: Where Taxable Income is above INR 7Lakhs (INR 7,00,001), rebate u/s 87A is not applicable i.e. tax to be paid as per slab rates.</a:t>
            </a:r>
          </a:p>
          <a:p>
            <a:pPr algn="just"/>
            <a:r>
              <a:rPr lang="en-US" sz="1300" dirty="0">
                <a:latin typeface="Times New Roman" panose="02020603050405020304" pitchFamily="18" charset="0"/>
                <a:cs typeface="Times New Roman" panose="02020603050405020304" pitchFamily="18" charset="0"/>
              </a:rPr>
              <a:t>Note 2: Rebate of INR 25,000 is not to be considered as a basic exemption limit.</a:t>
            </a:r>
          </a:p>
          <a:p>
            <a:pPr algn="just"/>
            <a:r>
              <a:rPr lang="en-US" sz="1300" dirty="0">
                <a:solidFill>
                  <a:srgbClr val="C00000"/>
                </a:solidFill>
                <a:latin typeface="Times New Roman" panose="02020603050405020304" pitchFamily="18" charset="0"/>
                <a:cs typeface="Times New Roman" panose="02020603050405020304" pitchFamily="18" charset="0"/>
              </a:rPr>
              <a:t>Note 3: Marginal tax relief under New Regime for income exceeding Rs.7 lakhs </a:t>
            </a:r>
          </a:p>
        </p:txBody>
      </p:sp>
    </p:spTree>
    <p:extLst>
      <p:ext uri="{BB962C8B-B14F-4D97-AF65-F5344CB8AC3E}">
        <p14:creationId xmlns:p14="http://schemas.microsoft.com/office/powerpoint/2010/main" val="316879851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E5ACD04-1226-494A-9CB5-F2E0D25D0DDF}"/>
              </a:ext>
            </a:extLst>
          </p:cNvPr>
          <p:cNvSpPr txBox="1">
            <a:spLocks/>
          </p:cNvSpPr>
          <p:nvPr/>
        </p:nvSpPr>
        <p:spPr>
          <a:xfrm>
            <a:off x="241125" y="153636"/>
            <a:ext cx="11201400" cy="314958"/>
          </a:xfrm>
          <a:prstGeom prst="rect">
            <a:avLst/>
          </a:prstGeom>
        </p:spPr>
        <p:txBody>
          <a:bodyPr lIns="0" tIns="0" rIns="0" bIns="0" anchor="ctr">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R="0" lvl="0" algn="l" defTabSz="914400" rtl="0" eaLnBrk="1" fontAlgn="auto" latinLnBrk="0" hangingPunct="1">
              <a:lnSpc>
                <a:spcPts val="2400"/>
              </a:lnSpc>
              <a:spcBef>
                <a:spcPts val="0"/>
              </a:spcBef>
              <a:spcAft>
                <a:spcPts val="600"/>
              </a:spcAft>
              <a:buClrTx/>
              <a:buSzTx/>
              <a:tabLst/>
              <a:defRPr/>
            </a:pPr>
            <a:r>
              <a:rPr kumimoji="0" lang="en-IN" sz="2400" i="0" u="none" strike="noStrike" kern="1200" cap="all"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Tax Impact – Salary Components</a:t>
            </a:r>
          </a:p>
        </p:txBody>
      </p:sp>
      <p:graphicFrame>
        <p:nvGraphicFramePr>
          <p:cNvPr id="3" name="Table 2">
            <a:extLst>
              <a:ext uri="{FF2B5EF4-FFF2-40B4-BE49-F238E27FC236}">
                <a16:creationId xmlns:a16="http://schemas.microsoft.com/office/drawing/2014/main" id="{C2BEF50E-B4A1-5C89-8B4E-0399AE168F50}"/>
              </a:ext>
            </a:extLst>
          </p:cNvPr>
          <p:cNvGraphicFramePr>
            <a:graphicFrameLocks noGrp="1"/>
          </p:cNvGraphicFramePr>
          <p:nvPr>
            <p:extLst>
              <p:ext uri="{D42A27DB-BD31-4B8C-83A1-F6EECF244321}">
                <p14:modId xmlns:p14="http://schemas.microsoft.com/office/powerpoint/2010/main" val="3607342576"/>
              </p:ext>
            </p:extLst>
          </p:nvPr>
        </p:nvGraphicFramePr>
        <p:xfrm>
          <a:off x="241125" y="618892"/>
          <a:ext cx="11665125" cy="5598885"/>
        </p:xfrm>
        <a:graphic>
          <a:graphicData uri="http://schemas.openxmlformats.org/drawingml/2006/table">
            <a:tbl>
              <a:tblPr/>
              <a:tblGrid>
                <a:gridCol w="472202">
                  <a:extLst>
                    <a:ext uri="{9D8B030D-6E8A-4147-A177-3AD203B41FA5}">
                      <a16:colId xmlns:a16="http://schemas.microsoft.com/office/drawing/2014/main" val="545884148"/>
                    </a:ext>
                  </a:extLst>
                </a:gridCol>
                <a:gridCol w="3868791">
                  <a:extLst>
                    <a:ext uri="{9D8B030D-6E8A-4147-A177-3AD203B41FA5}">
                      <a16:colId xmlns:a16="http://schemas.microsoft.com/office/drawing/2014/main" val="874065403"/>
                    </a:ext>
                  </a:extLst>
                </a:gridCol>
                <a:gridCol w="3028357">
                  <a:extLst>
                    <a:ext uri="{9D8B030D-6E8A-4147-A177-3AD203B41FA5}">
                      <a16:colId xmlns:a16="http://schemas.microsoft.com/office/drawing/2014/main" val="2066768731"/>
                    </a:ext>
                  </a:extLst>
                </a:gridCol>
                <a:gridCol w="2737176">
                  <a:extLst>
                    <a:ext uri="{9D8B030D-6E8A-4147-A177-3AD203B41FA5}">
                      <a16:colId xmlns:a16="http://schemas.microsoft.com/office/drawing/2014/main" val="3406863143"/>
                    </a:ext>
                  </a:extLst>
                </a:gridCol>
                <a:gridCol w="1558599">
                  <a:extLst>
                    <a:ext uri="{9D8B030D-6E8A-4147-A177-3AD203B41FA5}">
                      <a16:colId xmlns:a16="http://schemas.microsoft.com/office/drawing/2014/main" val="1242436889"/>
                    </a:ext>
                  </a:extLst>
                </a:gridCol>
              </a:tblGrid>
              <a:tr h="340895">
                <a:tc>
                  <a:txBody>
                    <a:bodyPr/>
                    <a:lstStyle/>
                    <a:p>
                      <a:pPr algn="ctr" rtl="0" fontAlgn="ctr"/>
                      <a:r>
                        <a:rPr lang="en-IN" sz="1500" b="1" i="0" u="none" strike="noStrike" dirty="0">
                          <a:solidFill>
                            <a:srgbClr val="FFFFFF"/>
                          </a:solidFill>
                          <a:effectLst/>
                          <a:latin typeface="Times New Roman" panose="02020603050405020304" pitchFamily="18" charset="0"/>
                          <a:cs typeface="Times New Roman" panose="02020603050405020304" pitchFamily="18" charset="0"/>
                        </a:rPr>
                        <a:t>#</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500" b="1" i="0" u="none" strike="noStrike" dirty="0">
                          <a:solidFill>
                            <a:srgbClr val="FFFFFF"/>
                          </a:solidFill>
                          <a:effectLst/>
                          <a:latin typeface="Times New Roman" panose="02020603050405020304" pitchFamily="18" charset="0"/>
                          <a:cs typeface="Times New Roman" panose="02020603050405020304" pitchFamily="18" charset="0"/>
                        </a:rPr>
                        <a:t>Regular Components</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500" b="1" i="0" u="none" strike="noStrike" dirty="0">
                          <a:solidFill>
                            <a:srgbClr val="FFFFFF"/>
                          </a:solidFill>
                          <a:effectLst/>
                          <a:latin typeface="Times New Roman" panose="02020603050405020304" pitchFamily="18" charset="0"/>
                          <a:cs typeface="Times New Roman" panose="02020603050405020304" pitchFamily="18" charset="0"/>
                        </a:rPr>
                        <a:t>Old Tax Regime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500" b="1" i="0" u="none" strike="noStrike" dirty="0">
                          <a:solidFill>
                            <a:srgbClr val="FFFFFF"/>
                          </a:solidFill>
                          <a:effectLst/>
                          <a:latin typeface="Times New Roman" panose="02020603050405020304" pitchFamily="18" charset="0"/>
                          <a:cs typeface="Times New Roman" panose="02020603050405020304" pitchFamily="18" charset="0"/>
                        </a:rPr>
                        <a:t>New Tax Regime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US" sz="1300" b="1" i="0" u="none" strike="noStrike" dirty="0">
                          <a:solidFill>
                            <a:srgbClr val="FFFFFF"/>
                          </a:solidFill>
                          <a:effectLst/>
                          <a:latin typeface="Times New Roman" panose="02020603050405020304" pitchFamily="18" charset="0"/>
                          <a:cs typeface="Times New Roman" panose="02020603050405020304" pitchFamily="18" charset="0"/>
                        </a:rPr>
                        <a:t>Change / No Change</a:t>
                      </a:r>
                      <a:br>
                        <a:rPr lang="en-US" sz="1300" b="1" i="0" u="none" strike="noStrike" dirty="0">
                          <a:solidFill>
                            <a:srgbClr val="FFFFFF"/>
                          </a:solidFill>
                          <a:effectLst/>
                          <a:latin typeface="Times New Roman" panose="02020603050405020304" pitchFamily="18" charset="0"/>
                          <a:cs typeface="Times New Roman" panose="02020603050405020304" pitchFamily="18" charset="0"/>
                        </a:rPr>
                      </a:br>
                      <a:r>
                        <a:rPr lang="en-US" sz="1300" b="1" i="0" u="none" strike="noStrike" dirty="0">
                          <a:solidFill>
                            <a:srgbClr val="FFFFFF"/>
                          </a:solidFill>
                          <a:effectLst/>
                          <a:latin typeface="Times New Roman" panose="02020603050405020304" pitchFamily="18" charset="0"/>
                          <a:cs typeface="Times New Roman" panose="02020603050405020304" pitchFamily="18" charset="0"/>
                        </a:rPr>
                        <a:t>Old  Vs New </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extLst>
                  <a:ext uri="{0D108BD9-81ED-4DB2-BD59-A6C34878D82A}">
                    <a16:rowId xmlns:a16="http://schemas.microsoft.com/office/drawing/2014/main" val="2301866835"/>
                  </a:ext>
                </a:extLst>
              </a:tr>
              <a:tr h="16782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1</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Basic Salary</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Taxable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Taxable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No 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90122808"/>
                  </a:ext>
                </a:extLst>
              </a:tr>
              <a:tr h="331273">
                <a:tc>
                  <a:txBody>
                    <a:bodyPr/>
                    <a:lstStyle/>
                    <a:p>
                      <a:pPr algn="ctr" rtl="0" fontAlgn="ctr"/>
                      <a:r>
                        <a:rPr lang="en-IN" sz="13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House Rent Allowance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Exempted on Submission of Documents</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Taxable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63007859"/>
                  </a:ext>
                </a:extLst>
              </a:tr>
              <a:tr h="16782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3</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 Statutory Bonus (Applicable to specific Grades)</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Taxable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Taxable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No 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54600296"/>
                  </a:ext>
                </a:extLst>
              </a:tr>
              <a:tr h="58504">
                <a:tc>
                  <a:txBody>
                    <a:bodyPr/>
                    <a:lstStyle/>
                    <a:p>
                      <a:pPr algn="l" fontAlgn="b"/>
                      <a:endParaRPr lang="en-IN" sz="1300" b="0" i="0" u="none" strike="noStrike">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3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IN" sz="14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1500671"/>
                  </a:ext>
                </a:extLst>
              </a:tr>
              <a:tr h="331273">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OAAR-1 Components</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Old Tax Regime</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New Tax Regime</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US" sz="1600" b="1" i="0" u="none" strike="noStrike" dirty="0">
                          <a:solidFill>
                            <a:srgbClr val="FFFFFF"/>
                          </a:solidFill>
                          <a:effectLst/>
                          <a:latin typeface="Times New Roman" panose="02020603050405020304" pitchFamily="18" charset="0"/>
                          <a:cs typeface="Times New Roman" panose="02020603050405020304" pitchFamily="18" charset="0"/>
                        </a:rPr>
                        <a:t>Old  Vs New </a:t>
                      </a:r>
                      <a:r>
                        <a:rPr lang="en-IN" sz="1600" b="1" i="0" u="none" strike="noStrike" dirty="0">
                          <a:solidFill>
                            <a:srgbClr val="FFFFFF"/>
                          </a:solidFill>
                          <a:effectLst/>
                          <a:latin typeface="Times New Roman" panose="02020603050405020304" pitchFamily="18" charset="0"/>
                          <a:cs typeface="Times New Roman" panose="02020603050405020304" pitchFamily="18" charset="0"/>
                        </a:rPr>
                        <a:t> </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extLst>
                  <a:ext uri="{0D108BD9-81ED-4DB2-BD59-A6C34878D82A}">
                    <a16:rowId xmlns:a16="http://schemas.microsoft.com/office/drawing/2014/main" val="8215208"/>
                  </a:ext>
                </a:extLst>
              </a:tr>
              <a:tr h="16782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4</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Remote Working Allowance</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a:solidFill>
                            <a:srgbClr val="000000"/>
                          </a:solidFill>
                          <a:effectLst/>
                          <a:latin typeface="Times New Roman" panose="02020603050405020304" pitchFamily="18" charset="0"/>
                          <a:cs typeface="Times New Roman" panose="02020603050405020304" pitchFamily="18" charset="0"/>
                        </a:rPr>
                        <a:t>Tax Free Exemption</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 Free Exemption</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No Change</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0292495"/>
                  </a:ext>
                </a:extLst>
              </a:tr>
              <a:tr h="16782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5</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Books and Journals</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 Free Exemption</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Taxable</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Change</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55770613"/>
                  </a:ext>
                </a:extLst>
              </a:tr>
              <a:tr h="16782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6</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Professional Pursuit</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a:solidFill>
                            <a:srgbClr val="000000"/>
                          </a:solidFill>
                          <a:effectLst/>
                          <a:latin typeface="Times New Roman" panose="02020603050405020304" pitchFamily="18" charset="0"/>
                          <a:cs typeface="Times New Roman" panose="02020603050405020304" pitchFamily="18" charset="0"/>
                        </a:rPr>
                        <a:t>Tax Free Exemption</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Taxable</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Change</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961958"/>
                  </a:ext>
                </a:extLst>
              </a:tr>
              <a:tr h="33127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7</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Conveyance Allowance</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Exempted for </a:t>
                      </a:r>
                      <a:r>
                        <a:rPr lang="en-US"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differently abled</a:t>
                      </a:r>
                      <a:r>
                        <a:rPr lang="en-US" sz="1400" b="0" i="0" u="none" strike="noStrike" baseline="0" dirty="0">
                          <a:solidFill>
                            <a:schemeClr val="tx1">
                              <a:lumMod val="95000"/>
                              <a:lumOff val="5000"/>
                            </a:schemeClr>
                          </a:solidFill>
                          <a:effectLst/>
                          <a:latin typeface="Times New Roman" panose="02020603050405020304" pitchFamily="18" charset="0"/>
                          <a:cs typeface="Times New Roman" panose="02020603050405020304" pitchFamily="18" charset="0"/>
                        </a:rPr>
                        <a:t> Employees as per the rules.</a:t>
                      </a:r>
                      <a:endParaRPr lang="en-US"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endParaRP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Exempted for </a:t>
                      </a:r>
                      <a:r>
                        <a:rPr lang="en-US"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differently abled Employees as per the</a:t>
                      </a:r>
                      <a:r>
                        <a:rPr lang="en-US" sz="1400" b="0" i="0" u="none" strike="noStrike" baseline="0" dirty="0">
                          <a:solidFill>
                            <a:schemeClr val="tx1">
                              <a:lumMod val="95000"/>
                              <a:lumOff val="5000"/>
                            </a:schemeClr>
                          </a:solidFill>
                          <a:effectLst/>
                          <a:latin typeface="Times New Roman" panose="02020603050405020304" pitchFamily="18" charset="0"/>
                          <a:cs typeface="Times New Roman" panose="02020603050405020304" pitchFamily="18" charset="0"/>
                        </a:rPr>
                        <a:t> rules.</a:t>
                      </a:r>
                      <a:endParaRPr lang="en-US"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endParaRP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No Change</a:t>
                      </a:r>
                    </a:p>
                  </a:txBody>
                  <a:tcPr marL="5302" marR="5302" marT="53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49987448"/>
                  </a:ext>
                </a:extLst>
              </a:tr>
              <a:tr h="0">
                <a:tc>
                  <a:txBody>
                    <a:bodyPr/>
                    <a:lstStyle/>
                    <a:p>
                      <a:pPr algn="ctr" rtl="0" fontAlgn="ctr"/>
                      <a:r>
                        <a:rPr lang="en-IN" sz="1300" b="1" i="0" u="none" strike="noStrike">
                          <a:solidFill>
                            <a:srgbClr val="000000"/>
                          </a:solidFill>
                          <a:effectLst/>
                          <a:latin typeface="Times New Roman" panose="02020603050405020304" pitchFamily="18" charset="0"/>
                          <a:cs typeface="Times New Roman" panose="02020603050405020304" pitchFamily="18" charset="0"/>
                        </a:rPr>
                        <a:t> </a:t>
                      </a:r>
                    </a:p>
                  </a:txBody>
                  <a:tcPr marL="5302" marR="5302" marT="530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30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5302" marR="5302" marT="530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5302" marR="5302" marT="530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5302" marR="5302" marT="530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5302" marR="5302" marT="5302"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7870032"/>
                  </a:ext>
                </a:extLst>
              </a:tr>
              <a:tr h="331273">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OAAR - 2 Components</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Old Tax Regime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New Tax Regime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US" sz="1600" b="1" i="0" u="none" strike="noStrike" dirty="0">
                          <a:solidFill>
                            <a:srgbClr val="FFFFFF"/>
                          </a:solidFill>
                          <a:effectLst/>
                          <a:latin typeface="Times New Roman" panose="02020603050405020304" pitchFamily="18" charset="0"/>
                          <a:cs typeface="Times New Roman" panose="02020603050405020304" pitchFamily="18" charset="0"/>
                        </a:rPr>
                        <a:t>Old  Vs New </a:t>
                      </a:r>
                      <a:r>
                        <a:rPr lang="en-IN" sz="1600" b="1" i="0" u="none" strike="noStrike" dirty="0">
                          <a:solidFill>
                            <a:srgbClr val="FFFFFF"/>
                          </a:solidFill>
                          <a:effectLst/>
                          <a:latin typeface="Times New Roman" panose="02020603050405020304" pitchFamily="18" charset="0"/>
                          <a:cs typeface="Times New Roman" panose="02020603050405020304" pitchFamily="18" charset="0"/>
                        </a:rPr>
                        <a:t> </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extLst>
                  <a:ext uri="{0D108BD9-81ED-4DB2-BD59-A6C34878D82A}">
                    <a16:rowId xmlns:a16="http://schemas.microsoft.com/office/drawing/2014/main" val="226425428"/>
                  </a:ext>
                </a:extLst>
              </a:tr>
              <a:tr h="16782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8</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Leave Travel Assistance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 Free Reimbursement</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Taxable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72300561"/>
                  </a:ext>
                </a:extLst>
              </a:tr>
              <a:tr h="16782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9</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Meal cards</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 Free Exemption</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Taxable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8490765"/>
                  </a:ext>
                </a:extLst>
              </a:tr>
              <a:tr h="33127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10</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National Pension Scheme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Employer &amp; Employee Contributions (sub to limit)  are exempted</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Only Employer Contribution is </a:t>
                      </a:r>
                      <a:r>
                        <a:rPr lang="en-US"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Exempted [Section 80CCD(2)]</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64845468"/>
                  </a:ext>
                </a:extLst>
              </a:tr>
              <a:tr h="278212">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11</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Car Lease Plan – EMI*</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algn="ctr" rtl="0" fontAlgn="ctr"/>
                      <a:r>
                        <a:rPr lang="en-IN"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Tax Free Reimbursement</a:t>
                      </a:r>
                    </a:p>
                    <a:p>
                      <a:pPr algn="ctr" rtl="0" fontAlgn="ctr"/>
                      <a:r>
                        <a:rPr lang="en-IN"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(Subject to</a:t>
                      </a:r>
                      <a:r>
                        <a:rPr lang="en-IN" sz="1400" b="0" i="0" u="none" strike="noStrike" baseline="0" dirty="0">
                          <a:solidFill>
                            <a:schemeClr val="tx1">
                              <a:lumMod val="95000"/>
                              <a:lumOff val="5000"/>
                            </a:schemeClr>
                          </a:solidFill>
                          <a:effectLst/>
                          <a:latin typeface="Times New Roman" panose="02020603050405020304" pitchFamily="18" charset="0"/>
                          <a:cs typeface="Times New Roman" panose="02020603050405020304" pitchFamily="18" charset="0"/>
                        </a:rPr>
                        <a:t> CC of the car as per Rule 3 of the Income-tax Act, 1961)</a:t>
                      </a:r>
                      <a:endParaRPr lang="en-US"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endParaRP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Tax Free Reimbursement</a:t>
                      </a:r>
                    </a:p>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(Subject to</a:t>
                      </a:r>
                      <a:r>
                        <a:rPr lang="en-IN" sz="1400" b="0" i="0" u="none" strike="noStrike" baseline="0" dirty="0">
                          <a:solidFill>
                            <a:schemeClr val="tx1">
                              <a:lumMod val="95000"/>
                              <a:lumOff val="5000"/>
                            </a:schemeClr>
                          </a:solidFill>
                          <a:effectLst/>
                          <a:latin typeface="Times New Roman" panose="02020603050405020304" pitchFamily="18" charset="0"/>
                          <a:cs typeface="Times New Roman" panose="02020603050405020304" pitchFamily="18" charset="0"/>
                        </a:rPr>
                        <a:t> CC of the car as per Rule 3 of the Income-tax Act, 1961)</a:t>
                      </a:r>
                      <a:endParaRPr lang="en-US"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endParaRP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No 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7753775"/>
                  </a:ext>
                </a:extLst>
              </a:tr>
              <a:tr h="16782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12</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Car Lease Plan - Fuel Reimbursement*</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No 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56109316"/>
                  </a:ext>
                </a:extLst>
              </a:tr>
              <a:tr h="16782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13</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 Car Lease Plan - Driver Salary Reimbursement*</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No 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93371436"/>
                  </a:ext>
                </a:extLst>
              </a:tr>
              <a:tr h="16782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14</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 Car Lease Plan - Maintenance  Reimbursement*</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No 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6791002"/>
                  </a:ext>
                </a:extLst>
              </a:tr>
              <a:tr h="167823">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15</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 Self Owned Car - Fuel &amp; Driver Reimbursement*</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pPr algn="ctr" rtl="0" fontAlgn="ctr"/>
                      <a:endParaRPr lang="en-IN"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No 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16480047"/>
                  </a:ext>
                </a:extLst>
              </a:tr>
              <a:tr h="0">
                <a:tc>
                  <a:txBody>
                    <a:bodyPr/>
                    <a:lstStyle/>
                    <a:p>
                      <a:pPr algn="ctr" rtl="0" fontAlgn="ctr"/>
                      <a:r>
                        <a:rPr lang="en-IN" sz="1300" b="0" i="0" u="none" strike="noStrike">
                          <a:solidFill>
                            <a:srgbClr val="000000"/>
                          </a:solidFill>
                          <a:effectLst/>
                          <a:latin typeface="Times New Roman" panose="02020603050405020304" pitchFamily="18" charset="0"/>
                          <a:cs typeface="Times New Roman" panose="02020603050405020304" pitchFamily="18" charset="0"/>
                        </a:rPr>
                        <a:t>16</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 Personal Allowance ( post OAAR 2 allocation)</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Taxable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Taxable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1400" b="1" i="0" u="none" strike="noStrike" dirty="0">
                          <a:solidFill>
                            <a:srgbClr val="000000"/>
                          </a:solidFill>
                          <a:effectLst/>
                          <a:latin typeface="Times New Roman" panose="02020603050405020304" pitchFamily="18" charset="0"/>
                          <a:cs typeface="Times New Roman" panose="02020603050405020304" pitchFamily="18" charset="0"/>
                        </a:rPr>
                        <a:t>No Change</a:t>
                      </a:r>
                    </a:p>
                  </a:txBody>
                  <a:tcPr marL="5302" marR="5302" marT="5302"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97226611"/>
                  </a:ext>
                </a:extLst>
              </a:tr>
            </a:tbl>
          </a:graphicData>
        </a:graphic>
      </p:graphicFrame>
      <p:sp>
        <p:nvSpPr>
          <p:cNvPr id="2" name="TextBox 1"/>
          <p:cNvSpPr txBox="1"/>
          <p:nvPr/>
        </p:nvSpPr>
        <p:spPr>
          <a:xfrm>
            <a:off x="241125" y="6217777"/>
            <a:ext cx="11665125"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Refer to the OAAR Policy.</a:t>
            </a:r>
          </a:p>
        </p:txBody>
      </p:sp>
    </p:spTree>
    <p:extLst>
      <p:ext uri="{BB962C8B-B14F-4D97-AF65-F5344CB8AC3E}">
        <p14:creationId xmlns:p14="http://schemas.microsoft.com/office/powerpoint/2010/main" val="2909257585"/>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E5ACD04-1226-494A-9CB5-F2E0D25D0DDF}"/>
              </a:ext>
            </a:extLst>
          </p:cNvPr>
          <p:cNvSpPr txBox="1">
            <a:spLocks/>
          </p:cNvSpPr>
          <p:nvPr/>
        </p:nvSpPr>
        <p:spPr>
          <a:xfrm>
            <a:off x="321269" y="159336"/>
            <a:ext cx="11326531" cy="314958"/>
          </a:xfrm>
          <a:prstGeom prst="rect">
            <a:avLst/>
          </a:prstGeom>
        </p:spPr>
        <p:txBody>
          <a:bodyPr wrap="square" lIns="0" tIns="0" rIns="0" bIns="0" anchor="ctr">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R="0" lvl="0" algn="l" defTabSz="914400" rtl="0" eaLnBrk="1" fontAlgn="auto" latinLnBrk="0" hangingPunct="1">
              <a:lnSpc>
                <a:spcPts val="2400"/>
              </a:lnSpc>
              <a:spcBef>
                <a:spcPts val="0"/>
              </a:spcBef>
              <a:spcAft>
                <a:spcPts val="600"/>
              </a:spcAft>
              <a:buClrTx/>
              <a:buSzTx/>
              <a:tabLst/>
              <a:defRPr/>
            </a:pPr>
            <a:r>
              <a:rPr lang="en-IN" sz="2400" cap="all" dirty="0">
                <a:solidFill>
                  <a:prstClr val="black"/>
                </a:solidFill>
                <a:latin typeface="Times New Roman" panose="02020603050405020304" pitchFamily="18" charset="0"/>
                <a:cs typeface="Times New Roman" panose="02020603050405020304" pitchFamily="18" charset="0"/>
              </a:rPr>
              <a:t>Various Investment Sections and the Tax Impact</a:t>
            </a:r>
          </a:p>
        </p:txBody>
      </p:sp>
      <p:graphicFrame>
        <p:nvGraphicFramePr>
          <p:cNvPr id="9" name="Table 8">
            <a:extLst>
              <a:ext uri="{FF2B5EF4-FFF2-40B4-BE49-F238E27FC236}">
                <a16:creationId xmlns:a16="http://schemas.microsoft.com/office/drawing/2014/main" id="{4E989F69-478A-1EC1-B23A-BE7319AAD6EC}"/>
              </a:ext>
            </a:extLst>
          </p:cNvPr>
          <p:cNvGraphicFramePr>
            <a:graphicFrameLocks noGrp="1"/>
          </p:cNvGraphicFramePr>
          <p:nvPr>
            <p:extLst>
              <p:ext uri="{D42A27DB-BD31-4B8C-83A1-F6EECF244321}">
                <p14:modId xmlns:p14="http://schemas.microsoft.com/office/powerpoint/2010/main" val="1684198992"/>
              </p:ext>
            </p:extLst>
          </p:nvPr>
        </p:nvGraphicFramePr>
        <p:xfrm>
          <a:off x="351086" y="619445"/>
          <a:ext cx="11661180" cy="5576724"/>
        </p:xfrm>
        <a:graphic>
          <a:graphicData uri="http://schemas.openxmlformats.org/drawingml/2006/table">
            <a:tbl>
              <a:tblPr/>
              <a:tblGrid>
                <a:gridCol w="548001">
                  <a:extLst>
                    <a:ext uri="{9D8B030D-6E8A-4147-A177-3AD203B41FA5}">
                      <a16:colId xmlns:a16="http://schemas.microsoft.com/office/drawing/2014/main" val="3506954757"/>
                    </a:ext>
                  </a:extLst>
                </a:gridCol>
                <a:gridCol w="1615513">
                  <a:extLst>
                    <a:ext uri="{9D8B030D-6E8A-4147-A177-3AD203B41FA5}">
                      <a16:colId xmlns:a16="http://schemas.microsoft.com/office/drawing/2014/main" val="2122346831"/>
                    </a:ext>
                  </a:extLst>
                </a:gridCol>
                <a:gridCol w="5554546">
                  <a:extLst>
                    <a:ext uri="{9D8B030D-6E8A-4147-A177-3AD203B41FA5}">
                      <a16:colId xmlns:a16="http://schemas.microsoft.com/office/drawing/2014/main" val="153963995"/>
                    </a:ext>
                  </a:extLst>
                </a:gridCol>
                <a:gridCol w="1105112">
                  <a:extLst>
                    <a:ext uri="{9D8B030D-6E8A-4147-A177-3AD203B41FA5}">
                      <a16:colId xmlns:a16="http://schemas.microsoft.com/office/drawing/2014/main" val="558369612"/>
                    </a:ext>
                  </a:extLst>
                </a:gridCol>
                <a:gridCol w="1255617">
                  <a:extLst>
                    <a:ext uri="{9D8B030D-6E8A-4147-A177-3AD203B41FA5}">
                      <a16:colId xmlns:a16="http://schemas.microsoft.com/office/drawing/2014/main" val="1683444299"/>
                    </a:ext>
                  </a:extLst>
                </a:gridCol>
                <a:gridCol w="1582391">
                  <a:extLst>
                    <a:ext uri="{9D8B030D-6E8A-4147-A177-3AD203B41FA5}">
                      <a16:colId xmlns:a16="http://schemas.microsoft.com/office/drawing/2014/main" val="1860112897"/>
                    </a:ext>
                  </a:extLst>
                </a:gridCol>
              </a:tblGrid>
              <a:tr h="434423">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Sl. No.</a:t>
                      </a:r>
                    </a:p>
                  </a:txBody>
                  <a:tcPr marL="5594" marR="5594" marT="5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Investment Sections</a:t>
                      </a:r>
                    </a:p>
                  </a:txBody>
                  <a:tcPr marL="5594" marR="5594" marT="5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Particular</a:t>
                      </a:r>
                    </a:p>
                  </a:txBody>
                  <a:tcPr marL="5594" marR="5594" marT="5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Old Tax Regime</a:t>
                      </a:r>
                    </a:p>
                  </a:txBody>
                  <a:tcPr marL="5594" marR="5594" marT="5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New Tax Regime</a:t>
                      </a:r>
                    </a:p>
                  </a:txBody>
                  <a:tcPr marL="5594" marR="5594" marT="5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US" sz="1400" b="1" i="0" u="none" strike="noStrike" dirty="0">
                          <a:solidFill>
                            <a:srgbClr val="FFFFFF"/>
                          </a:solidFill>
                          <a:effectLst/>
                          <a:latin typeface="Times New Roman" panose="02020603050405020304" pitchFamily="18" charset="0"/>
                          <a:cs typeface="Times New Roman" panose="02020603050405020304" pitchFamily="18" charset="0"/>
                        </a:rPr>
                        <a:t>Change / No Change</a:t>
                      </a:r>
                      <a:br>
                        <a:rPr lang="en-US" sz="1400" b="1" i="0" u="none" strike="noStrike" dirty="0">
                          <a:solidFill>
                            <a:srgbClr val="FFFFFF"/>
                          </a:solidFill>
                          <a:effectLst/>
                          <a:latin typeface="Times New Roman" panose="02020603050405020304" pitchFamily="18" charset="0"/>
                          <a:cs typeface="Times New Roman" panose="02020603050405020304" pitchFamily="18" charset="0"/>
                        </a:rPr>
                      </a:br>
                      <a:r>
                        <a:rPr lang="en-US" sz="1400" b="1" i="0" u="none" strike="noStrike" dirty="0">
                          <a:solidFill>
                            <a:srgbClr val="FFFFFF"/>
                          </a:solidFill>
                          <a:effectLst/>
                          <a:latin typeface="Times New Roman" panose="02020603050405020304" pitchFamily="18" charset="0"/>
                          <a:cs typeface="Times New Roman" panose="02020603050405020304" pitchFamily="18" charset="0"/>
                        </a:rPr>
                        <a:t>Old Vs New </a:t>
                      </a:r>
                    </a:p>
                  </a:txBody>
                  <a:tcPr marL="5594" marR="5594" marT="559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extLst>
                  <a:ext uri="{0D108BD9-81ED-4DB2-BD59-A6C34878D82A}">
                    <a16:rowId xmlns:a16="http://schemas.microsoft.com/office/drawing/2014/main" val="465372674"/>
                  </a:ext>
                </a:extLst>
              </a:tr>
              <a:tr h="272503">
                <a:tc rowSpan="2">
                  <a:txBody>
                    <a:bodyPr/>
                    <a:lstStyle/>
                    <a:p>
                      <a:pPr algn="ctr" fontAlgn="ctr"/>
                      <a:r>
                        <a:rPr lang="en-IN" sz="1400" b="0" i="0" u="none" strike="noStrike">
                          <a:solidFill>
                            <a:srgbClr val="000000"/>
                          </a:solidFill>
                          <a:effectLst/>
                          <a:latin typeface="Times New Roman" panose="02020603050405020304" pitchFamily="18" charset="0"/>
                          <a:cs typeface="Times New Roman" panose="02020603050405020304" pitchFamily="18" charset="0"/>
                        </a:rPr>
                        <a:t>1</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 Section 87A</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Taxable Income level for Rebate Eligibility</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 5 lakhs</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 7 lakhs</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83837964"/>
                  </a:ext>
                </a:extLst>
              </a:tr>
              <a:tr h="272503">
                <a:tc vMerge="1">
                  <a:txBody>
                    <a:bodyPr/>
                    <a:lstStyle/>
                    <a:p>
                      <a:endParaRPr lang="en-IN"/>
                    </a:p>
                  </a:txBody>
                  <a:tcPr/>
                </a:tc>
                <a:tc vMerge="1">
                  <a:txBody>
                    <a:bodyPr/>
                    <a:lstStyle/>
                    <a:p>
                      <a:endParaRPr lang="en-IN"/>
                    </a:p>
                  </a:txBody>
                  <a:tcPr/>
                </a:tc>
                <a:tc>
                  <a:txBody>
                    <a:bodyPr/>
                    <a:lstStyle/>
                    <a:p>
                      <a:pPr algn="l"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 Rebate under Section 87A</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 12,500</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 25,000</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90781357"/>
                  </a:ext>
                </a:extLst>
              </a:tr>
              <a:tr h="272503">
                <a:tc>
                  <a:txBody>
                    <a:bodyPr/>
                    <a:lstStyle/>
                    <a:p>
                      <a:pPr algn="ctr" fontAlgn="ctr"/>
                      <a:r>
                        <a:rPr lang="en-IN" sz="1400" b="0" i="0" u="none" strike="noStrike">
                          <a:solidFill>
                            <a:srgbClr val="000000"/>
                          </a:solidFill>
                          <a:effectLst/>
                          <a:latin typeface="Times New Roman" panose="02020603050405020304" pitchFamily="18" charset="0"/>
                          <a:cs typeface="Times New Roman" panose="02020603050405020304" pitchFamily="18" charset="0"/>
                        </a:rPr>
                        <a:t>2</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 Section 10 (13A)</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 House Rent Allowance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Tax Exempted</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Taxable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59715317"/>
                  </a:ext>
                </a:extLst>
              </a:tr>
              <a:tr h="272503">
                <a:tc rowSpan="2">
                  <a:txBody>
                    <a:bodyPr/>
                    <a:lstStyle/>
                    <a:p>
                      <a:pPr algn="ctr"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IN" sz="1400" b="1" i="0" u="none" strike="noStrike" dirty="0">
                          <a:solidFill>
                            <a:srgbClr val="495057"/>
                          </a:solidFill>
                          <a:effectLst/>
                          <a:latin typeface="Times New Roman" panose="02020603050405020304" pitchFamily="18" charset="0"/>
                          <a:cs typeface="Times New Roman" panose="02020603050405020304" pitchFamily="18" charset="0"/>
                        </a:rPr>
                        <a:t> Section 16</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495057"/>
                          </a:solidFill>
                          <a:effectLst/>
                          <a:latin typeface="Times New Roman" panose="02020603050405020304" pitchFamily="18" charset="0"/>
                          <a:cs typeface="Times New Roman" panose="02020603050405020304" pitchFamily="18" charset="0"/>
                        </a:rPr>
                        <a:t> </a:t>
                      </a:r>
                      <a:r>
                        <a:rPr lang="en-IN" sz="1400" b="0" i="0" u="none" strike="noStrike" dirty="0">
                          <a:solidFill>
                            <a:srgbClr val="333333"/>
                          </a:solidFill>
                          <a:effectLst/>
                          <a:latin typeface="Times New Roman" panose="02020603050405020304" pitchFamily="18" charset="0"/>
                          <a:cs typeface="Times New Roman" panose="02020603050405020304" pitchFamily="18" charset="0"/>
                        </a:rPr>
                        <a:t>Standard Deduction - ₹ 50,000</a:t>
                      </a:r>
                      <a:endParaRPr lang="en-US" sz="1400" b="0" i="0" u="none" strike="noStrike" dirty="0">
                        <a:solidFill>
                          <a:srgbClr val="495057"/>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chemeClr val="tx1"/>
                          </a:solidFill>
                          <a:effectLst/>
                          <a:latin typeface="Times New Roman" panose="02020603050405020304" pitchFamily="18" charset="0"/>
                          <a:cs typeface="Times New Roman" panose="02020603050405020304" pitchFamily="18" charset="0"/>
                        </a:rPr>
                        <a:t>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No Change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3275933"/>
                  </a:ext>
                </a:extLst>
              </a:tr>
              <a:tr h="272503">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495057"/>
                          </a:solidFill>
                          <a:effectLst/>
                          <a:latin typeface="Times New Roman" panose="02020603050405020304" pitchFamily="18" charset="0"/>
                          <a:cs typeface="Times New Roman" panose="02020603050405020304" pitchFamily="18" charset="0"/>
                        </a:rPr>
                        <a:t> Profession Tax - </a:t>
                      </a:r>
                      <a:r>
                        <a:rPr lang="en-IN" sz="1400" b="0" i="0" u="none" strike="noStrike" dirty="0">
                          <a:solidFill>
                            <a:srgbClr val="333333"/>
                          </a:solidFill>
                          <a:effectLst/>
                          <a:latin typeface="Times New Roman" panose="02020603050405020304" pitchFamily="18" charset="0"/>
                          <a:cs typeface="Times New Roman" panose="02020603050405020304" pitchFamily="18" charset="0"/>
                        </a:rPr>
                        <a:t>₹ 2,500 (Maximum per annum)</a:t>
                      </a:r>
                      <a:endParaRPr lang="en-US" sz="1400" b="0" i="0" u="none" strike="noStrike" dirty="0">
                        <a:solidFill>
                          <a:srgbClr val="495057"/>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Not eligible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1147245"/>
                  </a:ext>
                </a:extLst>
              </a:tr>
              <a:tr h="566294">
                <a:tc rowSpan="2">
                  <a:txBody>
                    <a:bodyPr/>
                    <a:lstStyle/>
                    <a:p>
                      <a:pPr algn="ctr"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 Section 24(b)</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Deduction on Interest paid on Home Loan on self-occupied or vacant property  (Maximum ₹ 2,00,000 per annum)</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Not 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54975692"/>
                  </a:ext>
                </a:extLst>
              </a:tr>
              <a:tr h="1055923">
                <a:tc vMerge="1">
                  <a:txBody>
                    <a:bodyPr/>
                    <a:lstStyle/>
                    <a:p>
                      <a:endParaRPr lang="en-IN"/>
                    </a:p>
                  </a:txBody>
                  <a:tcPr/>
                </a:tc>
                <a:tc vMerge="1">
                  <a:txBody>
                    <a:bodyPr/>
                    <a:lstStyle/>
                    <a:p>
                      <a:endParaRPr lang="en-IN"/>
                    </a:p>
                  </a:txBody>
                  <a:tcPr/>
                </a:tc>
                <a:tc>
                  <a:txBody>
                    <a:bodyPr/>
                    <a:lstStyle/>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Deduction on Interest paid on Home Loan on let-out property</a:t>
                      </a:r>
                      <a:br>
                        <a:rPr lang="en-US" sz="1400" b="0" i="0" u="none" strike="noStrike" dirty="0">
                          <a:solidFill>
                            <a:srgbClr val="333333"/>
                          </a:solidFill>
                          <a:effectLst/>
                          <a:latin typeface="Times New Roman" panose="02020603050405020304" pitchFamily="18" charset="0"/>
                          <a:cs typeface="Times New Roman" panose="02020603050405020304" pitchFamily="18" charset="0"/>
                        </a:rPr>
                      </a:br>
                      <a:r>
                        <a:rPr lang="en-US" sz="1400" b="0" i="0" u="none" strike="noStrike" dirty="0">
                          <a:solidFill>
                            <a:srgbClr val="333333"/>
                          </a:solidFill>
                          <a:effectLst/>
                          <a:latin typeface="Times New Roman" panose="02020603050405020304" pitchFamily="18" charset="0"/>
                          <a:cs typeface="Times New Roman" panose="02020603050405020304" pitchFamily="18" charset="0"/>
                        </a:rPr>
                        <a:t> (Maximum ₹ 2,00,000 per annum &gt;&gt; Subject to set off with rental income  and carry forward)</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Eligible, however the net result cannot be loss *</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07284754"/>
                  </a:ext>
                </a:extLst>
              </a:tr>
              <a:tr h="537521">
                <a:tc>
                  <a:txBody>
                    <a:bodyPr/>
                    <a:lstStyle/>
                    <a:p>
                      <a:pPr algn="ctr" fontAlgn="ctr"/>
                      <a:r>
                        <a:rPr lang="en-IN" sz="1400" b="0" i="0" u="none" strike="noStrike">
                          <a:solidFill>
                            <a:srgbClr val="000000"/>
                          </a:solidFill>
                          <a:effectLst/>
                          <a:latin typeface="Times New Roman" panose="02020603050405020304" pitchFamily="18" charset="0"/>
                          <a:cs typeface="Times New Roman" panose="02020603050405020304" pitchFamily="18" charset="0"/>
                        </a:rPr>
                        <a:t>5</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 Section 80EE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Deduction on Interest paid on Home Loan - Maximum ₹ 50,000 per annum</a:t>
                      </a:r>
                      <a:br>
                        <a:rPr lang="en-US" sz="1400" b="0" i="0" u="none" strike="noStrike" dirty="0">
                          <a:solidFill>
                            <a:srgbClr val="333333"/>
                          </a:solidFill>
                          <a:effectLst/>
                          <a:latin typeface="Times New Roman" panose="02020603050405020304" pitchFamily="18" charset="0"/>
                          <a:cs typeface="Times New Roman" panose="02020603050405020304" pitchFamily="18" charset="0"/>
                        </a:rPr>
                      </a:br>
                      <a:r>
                        <a:rPr lang="en-US" sz="1400" b="0" i="0" u="none" strike="noStrike" dirty="0">
                          <a:solidFill>
                            <a:srgbClr val="333333"/>
                          </a:solidFill>
                          <a:effectLst/>
                          <a:latin typeface="Times New Roman" panose="02020603050405020304" pitchFamily="18" charset="0"/>
                          <a:cs typeface="Times New Roman" panose="02020603050405020304" pitchFamily="18" charset="0"/>
                        </a:rPr>
                        <a:t> Loan sanctioned between 01.04.2016 to 31.03.2017 (Other conditions apply)</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Not 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52697461"/>
                  </a:ext>
                </a:extLst>
              </a:tr>
              <a:tr h="537521">
                <a:tc>
                  <a:txBody>
                    <a:bodyPr/>
                    <a:lstStyle/>
                    <a:p>
                      <a:pPr algn="ctr"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 Section 80EEA</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Deduction on Interest paid on Home Loan - Maximum ₹ 1,50,000 per annum</a:t>
                      </a:r>
                      <a:br>
                        <a:rPr lang="en-US" sz="1400" b="0" i="0" u="none" strike="noStrike" dirty="0">
                          <a:solidFill>
                            <a:srgbClr val="333333"/>
                          </a:solidFill>
                          <a:effectLst/>
                          <a:latin typeface="Times New Roman" panose="02020603050405020304" pitchFamily="18" charset="0"/>
                          <a:cs typeface="Times New Roman" panose="02020603050405020304" pitchFamily="18" charset="0"/>
                        </a:rPr>
                      </a:br>
                      <a:r>
                        <a:rPr lang="en-US" sz="1400" b="0" i="0" u="none" strike="noStrike" dirty="0">
                          <a:solidFill>
                            <a:srgbClr val="333333"/>
                          </a:solidFill>
                          <a:effectLst/>
                          <a:latin typeface="Times New Roman" panose="02020603050405020304" pitchFamily="18" charset="0"/>
                          <a:cs typeface="Times New Roman" panose="02020603050405020304" pitchFamily="18" charset="0"/>
                        </a:rPr>
                        <a:t> Loan sanctioned between 01.04.2019 to 31.03.2022 (Other conditions apply)</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Not 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03067908"/>
                  </a:ext>
                </a:extLst>
              </a:tr>
              <a:tr h="537521">
                <a:tc>
                  <a:txBody>
                    <a:bodyPr/>
                    <a:lstStyle/>
                    <a:p>
                      <a:pPr algn="ctr"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400" b="1" i="0" u="none" strike="noStrike" dirty="0">
                          <a:solidFill>
                            <a:srgbClr val="333333"/>
                          </a:solidFill>
                          <a:effectLst/>
                          <a:latin typeface="Times New Roman" panose="02020603050405020304" pitchFamily="18" charset="0"/>
                          <a:cs typeface="Times New Roman" panose="02020603050405020304" pitchFamily="18" charset="0"/>
                        </a:rPr>
                        <a:t> Section 80C,</a:t>
                      </a:r>
                    </a:p>
                    <a:p>
                      <a:pPr algn="l" fontAlgn="ctr"/>
                      <a:r>
                        <a:rPr lang="fr-FR" sz="1400" b="1" i="0" u="none" strike="noStrike" dirty="0">
                          <a:solidFill>
                            <a:srgbClr val="333333"/>
                          </a:solidFill>
                          <a:effectLst/>
                          <a:latin typeface="Times New Roman" panose="02020603050405020304" pitchFamily="18" charset="0"/>
                          <a:cs typeface="Times New Roman" panose="02020603050405020304" pitchFamily="18" charset="0"/>
                        </a:rPr>
                        <a:t> 80CCC, 80CCD(1)</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 Deduction under EPF, LIC, ELSS, PPF, FD, Children’s tuition fee etc </a:t>
                      </a:r>
                      <a:br>
                        <a:rPr lang="en-IN" sz="1400" b="0" i="0" u="none" strike="noStrike" dirty="0">
                          <a:solidFill>
                            <a:srgbClr val="333333"/>
                          </a:solidFill>
                          <a:effectLst/>
                          <a:latin typeface="Times New Roman" panose="02020603050405020304" pitchFamily="18" charset="0"/>
                          <a:cs typeface="Times New Roman" panose="02020603050405020304" pitchFamily="18" charset="0"/>
                        </a:rPr>
                      </a:br>
                      <a:r>
                        <a:rPr lang="en-IN" sz="1400" b="0" i="0" u="none" strike="noStrike" dirty="0">
                          <a:solidFill>
                            <a:srgbClr val="333333"/>
                          </a:solidFill>
                          <a:effectLst/>
                          <a:latin typeface="Times New Roman" panose="02020603050405020304" pitchFamily="18" charset="0"/>
                          <a:cs typeface="Times New Roman" panose="02020603050405020304" pitchFamily="18" charset="0"/>
                        </a:rPr>
                        <a:t> Max ₹1,50,000 per annum</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Not 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55272522"/>
                  </a:ext>
                </a:extLst>
              </a:tr>
              <a:tr h="272503">
                <a:tc>
                  <a:txBody>
                    <a:bodyPr/>
                    <a:lstStyle/>
                    <a:p>
                      <a:pPr algn="ctr" fontAlgn="ctr"/>
                      <a:r>
                        <a:rPr lang="en-IN" sz="1400" b="0" i="0" u="none" strike="noStrike">
                          <a:solidFill>
                            <a:srgbClr val="000000"/>
                          </a:solidFill>
                          <a:effectLst/>
                          <a:latin typeface="Times New Roman" panose="02020603050405020304" pitchFamily="18" charset="0"/>
                          <a:cs typeface="Times New Roman" panose="02020603050405020304" pitchFamily="18" charset="0"/>
                        </a:rPr>
                        <a:t>8</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 Section 80CCD (1B)</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 NPS - Employee’s Individual Contribution (Maximum 50000/-)</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Not 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1629110"/>
                  </a:ext>
                </a:extLst>
              </a:tr>
              <a:tr h="272503">
                <a:tc>
                  <a:txBody>
                    <a:bodyPr/>
                    <a:lstStyle/>
                    <a:p>
                      <a:pPr algn="ctr" fontAlgn="ctr"/>
                      <a:r>
                        <a:rPr lang="en-IN" sz="1400" b="0" i="0" u="none" strike="noStrike">
                          <a:solidFill>
                            <a:srgbClr val="000000"/>
                          </a:solidFill>
                          <a:effectLst/>
                          <a:latin typeface="Times New Roman" panose="02020603050405020304" pitchFamily="18" charset="0"/>
                          <a:cs typeface="Times New Roman" panose="02020603050405020304" pitchFamily="18" charset="0"/>
                        </a:rPr>
                        <a:t>9</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 Section 80CCD (2)</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NPS - Employer’s Contribution (Maximum 10% of Basic Salary)</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No Change</a:t>
                      </a:r>
                    </a:p>
                  </a:txBody>
                  <a:tcPr marL="5594" marR="5594" marT="559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64018"/>
                  </a:ext>
                </a:extLst>
              </a:tr>
            </a:tbl>
          </a:graphicData>
        </a:graphic>
      </p:graphicFrame>
      <p:sp>
        <p:nvSpPr>
          <p:cNvPr id="2" name="TextBox 1">
            <a:extLst>
              <a:ext uri="{FF2B5EF4-FFF2-40B4-BE49-F238E27FC236}">
                <a16:creationId xmlns:a16="http://schemas.microsoft.com/office/drawing/2014/main" id="{F72F6AFD-B7E3-FD8D-E433-37F16E8A43EE}"/>
              </a:ext>
            </a:extLst>
          </p:cNvPr>
          <p:cNvSpPr txBox="1"/>
          <p:nvPr/>
        </p:nvSpPr>
        <p:spPr>
          <a:xfrm>
            <a:off x="351086" y="6236866"/>
            <a:ext cx="5766322"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 Loss under the head House Property cannot be Carried Forward</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9343841"/>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E5ACD04-1226-494A-9CB5-F2E0D25D0DDF}"/>
              </a:ext>
            </a:extLst>
          </p:cNvPr>
          <p:cNvSpPr txBox="1">
            <a:spLocks/>
          </p:cNvSpPr>
          <p:nvPr/>
        </p:nvSpPr>
        <p:spPr>
          <a:xfrm>
            <a:off x="105878" y="150530"/>
            <a:ext cx="11201400" cy="314958"/>
          </a:xfrm>
          <a:prstGeom prst="rect">
            <a:avLst/>
          </a:prstGeom>
        </p:spPr>
        <p:txBody>
          <a:bodyPr lIns="0" tIns="0" rIns="0" bIns="0" anchor="ctr">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R="0" lvl="0" algn="l" defTabSz="914400" rtl="0" eaLnBrk="1" fontAlgn="auto" latinLnBrk="0" hangingPunct="1">
              <a:lnSpc>
                <a:spcPts val="2400"/>
              </a:lnSpc>
              <a:spcBef>
                <a:spcPts val="0"/>
              </a:spcBef>
              <a:spcAft>
                <a:spcPts val="600"/>
              </a:spcAft>
              <a:buClrTx/>
              <a:buSzTx/>
              <a:tabLst/>
              <a:defRPr/>
            </a:pPr>
            <a:r>
              <a:rPr lang="en-IN" sz="2400" cap="all" dirty="0">
                <a:solidFill>
                  <a:prstClr val="black"/>
                </a:solidFill>
                <a:latin typeface="Times New Roman" panose="02020603050405020304" pitchFamily="18" charset="0"/>
                <a:cs typeface="Times New Roman" panose="02020603050405020304" pitchFamily="18" charset="0"/>
              </a:rPr>
              <a:t>Various Investment Sections and the Tax Impact </a:t>
            </a:r>
          </a:p>
        </p:txBody>
      </p:sp>
      <p:graphicFrame>
        <p:nvGraphicFramePr>
          <p:cNvPr id="6" name="Table 5">
            <a:extLst>
              <a:ext uri="{FF2B5EF4-FFF2-40B4-BE49-F238E27FC236}">
                <a16:creationId xmlns:a16="http://schemas.microsoft.com/office/drawing/2014/main" id="{DBBA9DB2-7ED7-6840-5F54-29AE515B671A}"/>
              </a:ext>
            </a:extLst>
          </p:cNvPr>
          <p:cNvGraphicFramePr>
            <a:graphicFrameLocks noGrp="1"/>
          </p:cNvGraphicFramePr>
          <p:nvPr>
            <p:extLst>
              <p:ext uri="{D42A27DB-BD31-4B8C-83A1-F6EECF244321}">
                <p14:modId xmlns:p14="http://schemas.microsoft.com/office/powerpoint/2010/main" val="115141311"/>
              </p:ext>
            </p:extLst>
          </p:nvPr>
        </p:nvGraphicFramePr>
        <p:xfrm>
          <a:off x="105878" y="618738"/>
          <a:ext cx="12096001" cy="5623036"/>
        </p:xfrm>
        <a:graphic>
          <a:graphicData uri="http://schemas.openxmlformats.org/drawingml/2006/table">
            <a:tbl>
              <a:tblPr/>
              <a:tblGrid>
                <a:gridCol w="687860">
                  <a:extLst>
                    <a:ext uri="{9D8B030D-6E8A-4147-A177-3AD203B41FA5}">
                      <a16:colId xmlns:a16="http://schemas.microsoft.com/office/drawing/2014/main" val="720855575"/>
                    </a:ext>
                  </a:extLst>
                </a:gridCol>
                <a:gridCol w="1279335">
                  <a:extLst>
                    <a:ext uri="{9D8B030D-6E8A-4147-A177-3AD203B41FA5}">
                      <a16:colId xmlns:a16="http://schemas.microsoft.com/office/drawing/2014/main" val="2456925574"/>
                    </a:ext>
                  </a:extLst>
                </a:gridCol>
                <a:gridCol w="6079525">
                  <a:extLst>
                    <a:ext uri="{9D8B030D-6E8A-4147-A177-3AD203B41FA5}">
                      <a16:colId xmlns:a16="http://schemas.microsoft.com/office/drawing/2014/main" val="120748029"/>
                    </a:ext>
                  </a:extLst>
                </a:gridCol>
                <a:gridCol w="1174282">
                  <a:extLst>
                    <a:ext uri="{9D8B030D-6E8A-4147-A177-3AD203B41FA5}">
                      <a16:colId xmlns:a16="http://schemas.microsoft.com/office/drawing/2014/main" val="485310141"/>
                    </a:ext>
                  </a:extLst>
                </a:gridCol>
                <a:gridCol w="1145406">
                  <a:extLst>
                    <a:ext uri="{9D8B030D-6E8A-4147-A177-3AD203B41FA5}">
                      <a16:colId xmlns:a16="http://schemas.microsoft.com/office/drawing/2014/main" val="1824733073"/>
                    </a:ext>
                  </a:extLst>
                </a:gridCol>
                <a:gridCol w="1729593">
                  <a:extLst>
                    <a:ext uri="{9D8B030D-6E8A-4147-A177-3AD203B41FA5}">
                      <a16:colId xmlns:a16="http://schemas.microsoft.com/office/drawing/2014/main" val="1321305023"/>
                    </a:ext>
                  </a:extLst>
                </a:gridCol>
              </a:tblGrid>
              <a:tr h="466335">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Sl. No.</a:t>
                      </a:r>
                    </a:p>
                  </a:txBody>
                  <a:tcPr marL="5446" marR="5446" marT="544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Investment Sections</a:t>
                      </a:r>
                    </a:p>
                  </a:txBody>
                  <a:tcPr marL="5446" marR="5446" marT="544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Particular</a:t>
                      </a:r>
                    </a:p>
                  </a:txBody>
                  <a:tcPr marL="5446" marR="5446" marT="544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Old Tax Regime</a:t>
                      </a:r>
                    </a:p>
                  </a:txBody>
                  <a:tcPr marL="5446" marR="5446" marT="544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IN" sz="1400" b="1" i="0" u="none" strike="noStrike" dirty="0">
                          <a:solidFill>
                            <a:srgbClr val="FFFFFF"/>
                          </a:solidFill>
                          <a:effectLst/>
                          <a:latin typeface="Times New Roman" panose="02020603050405020304" pitchFamily="18" charset="0"/>
                          <a:cs typeface="Times New Roman" panose="02020603050405020304" pitchFamily="18" charset="0"/>
                        </a:rPr>
                        <a:t>New Tax Regime</a:t>
                      </a:r>
                    </a:p>
                  </a:txBody>
                  <a:tcPr marL="5446" marR="5446" marT="544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tc>
                  <a:txBody>
                    <a:bodyPr/>
                    <a:lstStyle/>
                    <a:p>
                      <a:pPr algn="ctr" rtl="0" fontAlgn="ctr"/>
                      <a:r>
                        <a:rPr lang="en-US" sz="1400" b="1" i="0" u="none" strike="noStrike" dirty="0">
                          <a:solidFill>
                            <a:srgbClr val="FFFFFF"/>
                          </a:solidFill>
                          <a:effectLst/>
                          <a:latin typeface="Times New Roman" panose="02020603050405020304" pitchFamily="18" charset="0"/>
                          <a:cs typeface="Times New Roman" panose="02020603050405020304" pitchFamily="18" charset="0"/>
                        </a:rPr>
                        <a:t>Change / No Change</a:t>
                      </a:r>
                      <a:br>
                        <a:rPr lang="en-US" sz="1400" b="1" i="0" u="none" strike="noStrike" dirty="0">
                          <a:solidFill>
                            <a:srgbClr val="FFFFFF"/>
                          </a:solidFill>
                          <a:effectLst/>
                          <a:latin typeface="Times New Roman" panose="02020603050405020304" pitchFamily="18" charset="0"/>
                          <a:cs typeface="Times New Roman" panose="02020603050405020304" pitchFamily="18" charset="0"/>
                        </a:rPr>
                      </a:br>
                      <a:r>
                        <a:rPr lang="en-US" sz="1400" b="1" i="0" u="none" strike="noStrike" dirty="0">
                          <a:solidFill>
                            <a:srgbClr val="FFFFFF"/>
                          </a:solidFill>
                          <a:effectLst/>
                          <a:latin typeface="Times New Roman" panose="02020603050405020304" pitchFamily="18" charset="0"/>
                          <a:cs typeface="Times New Roman" panose="02020603050405020304" pitchFamily="18" charset="0"/>
                        </a:rPr>
                        <a:t>Old Vs New  </a:t>
                      </a:r>
                    </a:p>
                  </a:txBody>
                  <a:tcPr marL="5446" marR="5446" marT="544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AD"/>
                    </a:solidFill>
                  </a:tcPr>
                </a:tc>
                <a:extLst>
                  <a:ext uri="{0D108BD9-81ED-4DB2-BD59-A6C34878D82A}">
                    <a16:rowId xmlns:a16="http://schemas.microsoft.com/office/drawing/2014/main" val="2311406916"/>
                  </a:ext>
                </a:extLst>
              </a:tr>
              <a:tr h="466335">
                <a:tc rowSpan="4">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10</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rowSpan="4">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Section 80D</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Mediclaim Policy Premium </a:t>
                      </a:r>
                      <a:r>
                        <a:rPr lang="en-US" sz="1400" b="1" i="0" u="none" strike="noStrike" dirty="0">
                          <a:solidFill>
                            <a:srgbClr val="333333"/>
                          </a:solidFill>
                          <a:effectLst/>
                          <a:latin typeface="Times New Roman" panose="02020603050405020304" pitchFamily="18" charset="0"/>
                          <a:cs typeface="Times New Roman" panose="02020603050405020304" pitchFamily="18" charset="0"/>
                        </a:rPr>
                        <a:t>(For Self, spouse, children)-Below 60 year</a:t>
                      </a:r>
                      <a:r>
                        <a:rPr lang="en-US" sz="1400" b="0" i="0" u="none" strike="noStrike" dirty="0">
                          <a:solidFill>
                            <a:srgbClr val="333333"/>
                          </a:solidFill>
                          <a:effectLst/>
                          <a:latin typeface="Times New Roman" panose="02020603050405020304" pitchFamily="18" charset="0"/>
                          <a:cs typeface="Times New Roman" panose="02020603050405020304" pitchFamily="18" charset="0"/>
                        </a:rPr>
                        <a:t> -₹ 25,000/-  (Including amount paid for Preventive health check-up ₹ 5,000/-)</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Not eligible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70751298"/>
                  </a:ext>
                </a:extLst>
              </a:tr>
              <a:tr h="466335">
                <a:tc vMerge="1">
                  <a:txBody>
                    <a:bodyPr/>
                    <a:lstStyle/>
                    <a:p>
                      <a:endParaRPr lang="en-IN"/>
                    </a:p>
                  </a:txBody>
                  <a:tcPr/>
                </a:tc>
                <a:tc vMerge="1">
                  <a:txBody>
                    <a:bodyPr/>
                    <a:lstStyle/>
                    <a:p>
                      <a:endParaRPr lang="en-IN"/>
                    </a:p>
                  </a:txBody>
                  <a:tcPr/>
                </a:tc>
                <a:tc>
                  <a:txBody>
                    <a:bodyPr/>
                    <a:lstStyle/>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Mediclaim Policy Premium </a:t>
                      </a:r>
                      <a:r>
                        <a:rPr lang="en-US" sz="1400" b="1" i="0" u="none" strike="noStrike" dirty="0">
                          <a:solidFill>
                            <a:srgbClr val="333333"/>
                          </a:solidFill>
                          <a:effectLst/>
                          <a:latin typeface="Times New Roman" panose="02020603050405020304" pitchFamily="18" charset="0"/>
                          <a:cs typeface="Times New Roman" panose="02020603050405020304" pitchFamily="18" charset="0"/>
                        </a:rPr>
                        <a:t>(For Self, spouse, children)-Above 60 year</a:t>
                      </a:r>
                      <a:r>
                        <a:rPr lang="en-US" sz="1400" b="0" i="0" u="none" strike="noStrike" dirty="0">
                          <a:solidFill>
                            <a:srgbClr val="333333"/>
                          </a:solidFill>
                          <a:effectLst/>
                          <a:latin typeface="Times New Roman" panose="02020603050405020304" pitchFamily="18" charset="0"/>
                          <a:cs typeface="Times New Roman" panose="02020603050405020304" pitchFamily="18" charset="0"/>
                        </a:rPr>
                        <a:t> -₹ 50,000/-  (Including amount paid for Preventive health check-up ₹ 5,000/-)</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Not 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56273177"/>
                  </a:ext>
                </a:extLst>
              </a:tr>
              <a:tr h="466335">
                <a:tc vMerge="1">
                  <a:txBody>
                    <a:bodyPr/>
                    <a:lstStyle/>
                    <a:p>
                      <a:endParaRPr lang="en-IN"/>
                    </a:p>
                  </a:txBody>
                  <a:tcPr/>
                </a:tc>
                <a:tc vMerge="1">
                  <a:txBody>
                    <a:bodyPr/>
                    <a:lstStyle/>
                    <a:p>
                      <a:endParaRPr lang="en-IN"/>
                    </a:p>
                  </a:txBody>
                  <a:tcPr/>
                </a:tc>
                <a:tc>
                  <a:txBody>
                    <a:bodyPr/>
                    <a:lstStyle/>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Mediclaim Policy Premium </a:t>
                      </a:r>
                      <a:r>
                        <a:rPr lang="en-US" sz="1400" b="1" i="0" u="none" strike="noStrike" dirty="0">
                          <a:solidFill>
                            <a:srgbClr val="333333"/>
                          </a:solidFill>
                          <a:effectLst/>
                          <a:latin typeface="Times New Roman" panose="02020603050405020304" pitchFamily="18" charset="0"/>
                          <a:cs typeface="Times New Roman" panose="02020603050405020304" pitchFamily="18" charset="0"/>
                        </a:rPr>
                        <a:t>(For Dependent Parents)-Below 60 year</a:t>
                      </a:r>
                      <a:r>
                        <a:rPr lang="en-US" sz="1400" b="0" i="0" u="none" strike="noStrike" dirty="0">
                          <a:solidFill>
                            <a:srgbClr val="333333"/>
                          </a:solidFill>
                          <a:effectLst/>
                          <a:latin typeface="Times New Roman" panose="02020603050405020304" pitchFamily="18" charset="0"/>
                          <a:cs typeface="Times New Roman" panose="02020603050405020304" pitchFamily="18" charset="0"/>
                        </a:rPr>
                        <a:t> -₹ 25,000/- </a:t>
                      </a:r>
                    </a:p>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(Including amount paid for Preventive health check-up ₹ 5,000/-)</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Not 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60031575"/>
                  </a:ext>
                </a:extLst>
              </a:tr>
              <a:tr h="466335">
                <a:tc vMerge="1">
                  <a:txBody>
                    <a:bodyPr/>
                    <a:lstStyle/>
                    <a:p>
                      <a:endParaRPr lang="en-IN"/>
                    </a:p>
                  </a:txBody>
                  <a:tcPr/>
                </a:tc>
                <a:tc vMerge="1">
                  <a:txBody>
                    <a:bodyPr/>
                    <a:lstStyle/>
                    <a:p>
                      <a:endParaRPr lang="en-IN"/>
                    </a:p>
                  </a:txBody>
                  <a:tcPr/>
                </a:tc>
                <a:tc>
                  <a:txBody>
                    <a:bodyPr/>
                    <a:lstStyle/>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Mediclaim Policy Premium </a:t>
                      </a:r>
                      <a:r>
                        <a:rPr lang="en-US" sz="1400" b="1" i="0" u="none" strike="noStrike" dirty="0">
                          <a:solidFill>
                            <a:srgbClr val="333333"/>
                          </a:solidFill>
                          <a:effectLst/>
                          <a:latin typeface="Times New Roman" panose="02020603050405020304" pitchFamily="18" charset="0"/>
                          <a:cs typeface="Times New Roman" panose="02020603050405020304" pitchFamily="18" charset="0"/>
                        </a:rPr>
                        <a:t>(For Dependent Parents) Above 60 year</a:t>
                      </a:r>
                      <a:r>
                        <a:rPr lang="en-US" sz="1400" b="0" i="0" u="none" strike="noStrike" dirty="0">
                          <a:solidFill>
                            <a:srgbClr val="333333"/>
                          </a:solidFill>
                          <a:effectLst/>
                          <a:latin typeface="Times New Roman" panose="02020603050405020304" pitchFamily="18" charset="0"/>
                          <a:cs typeface="Times New Roman" panose="02020603050405020304" pitchFamily="18" charset="0"/>
                        </a:rPr>
                        <a:t>- ₹ 50,000 </a:t>
                      </a:r>
                    </a:p>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(Including amount paid for Preventive Health Check- up- ₹ 5,000)</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Not 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63050647"/>
                  </a:ext>
                </a:extLst>
              </a:tr>
              <a:tr h="696565">
                <a:tc>
                  <a:txBody>
                    <a:bodyPr/>
                    <a:lstStyle/>
                    <a:p>
                      <a:pPr algn="ctr" fontAlgn="ctr"/>
                      <a:r>
                        <a:rPr lang="en-IN" sz="1400" b="0" i="0" u="none" strike="noStrike">
                          <a:solidFill>
                            <a:srgbClr val="000000"/>
                          </a:solidFill>
                          <a:effectLst/>
                          <a:latin typeface="Times New Roman" panose="02020603050405020304" pitchFamily="18" charset="0"/>
                          <a:cs typeface="Times New Roman" panose="02020603050405020304" pitchFamily="18" charset="0"/>
                        </a:rPr>
                        <a:t>11</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Section 80DD</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495057"/>
                          </a:solidFill>
                          <a:effectLst/>
                          <a:latin typeface="Times New Roman" panose="02020603050405020304" pitchFamily="18" charset="0"/>
                          <a:cs typeface="Times New Roman" panose="02020603050405020304" pitchFamily="18" charset="0"/>
                        </a:rPr>
                        <a:t> Medical treatment of handicapped dependent (Dependents) – ₹ 75,000 / ₹ 1,25,000/- </a:t>
                      </a:r>
                      <a:br>
                        <a:rPr lang="en-US" sz="1400" b="0" i="0" u="none" strike="noStrike" dirty="0">
                          <a:solidFill>
                            <a:srgbClr val="495057"/>
                          </a:solidFill>
                          <a:effectLst/>
                          <a:latin typeface="Times New Roman" panose="02020603050405020304" pitchFamily="18" charset="0"/>
                          <a:cs typeface="Times New Roman" panose="02020603050405020304" pitchFamily="18" charset="0"/>
                        </a:rPr>
                      </a:br>
                      <a:r>
                        <a:rPr lang="en-US" sz="1400" b="0" i="0" u="none" strike="noStrike" dirty="0">
                          <a:solidFill>
                            <a:srgbClr val="495057"/>
                          </a:solidFill>
                          <a:effectLst/>
                          <a:latin typeface="Times New Roman" panose="02020603050405020304" pitchFamily="18" charset="0"/>
                          <a:cs typeface="Times New Roman" panose="02020603050405020304" pitchFamily="18" charset="0"/>
                        </a:rPr>
                        <a:t> Disability percentage between 40% and 79% - ₹ 75,000</a:t>
                      </a:r>
                      <a:br>
                        <a:rPr lang="en-US" sz="1400" b="0" i="0" u="none" strike="noStrike" dirty="0">
                          <a:solidFill>
                            <a:srgbClr val="495057"/>
                          </a:solidFill>
                          <a:effectLst/>
                          <a:latin typeface="Times New Roman" panose="02020603050405020304" pitchFamily="18" charset="0"/>
                          <a:cs typeface="Times New Roman" panose="02020603050405020304" pitchFamily="18" charset="0"/>
                        </a:rPr>
                      </a:br>
                      <a:r>
                        <a:rPr lang="en-US" sz="1400" b="0" i="0" u="none" strike="noStrike" dirty="0">
                          <a:solidFill>
                            <a:srgbClr val="495057"/>
                          </a:solidFill>
                          <a:effectLst/>
                          <a:latin typeface="Times New Roman" panose="02020603050405020304" pitchFamily="18" charset="0"/>
                          <a:cs typeface="Times New Roman" panose="02020603050405020304" pitchFamily="18" charset="0"/>
                        </a:rPr>
                        <a:t> Disability percentage more than 80% - ₹ 1,25,000</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Not 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329730"/>
                  </a:ext>
                </a:extLst>
              </a:tr>
              <a:tr h="466335">
                <a:tc rowSpan="2">
                  <a:txBody>
                    <a:bodyPr/>
                    <a:lstStyle/>
                    <a:p>
                      <a:pPr algn="ctr"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12</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IN" sz="1400" b="1" i="0" u="none" strike="noStrike" dirty="0">
                          <a:solidFill>
                            <a:srgbClr val="495057"/>
                          </a:solidFill>
                          <a:effectLst/>
                          <a:latin typeface="Times New Roman" panose="02020603050405020304" pitchFamily="18" charset="0"/>
                          <a:cs typeface="Times New Roman" panose="02020603050405020304" pitchFamily="18" charset="0"/>
                        </a:rPr>
                        <a:t>Section 80DDB</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495057"/>
                          </a:solidFill>
                          <a:effectLst/>
                          <a:latin typeface="Times New Roman" panose="02020603050405020304" pitchFamily="18" charset="0"/>
                          <a:cs typeface="Times New Roman" panose="02020603050405020304" pitchFamily="18" charset="0"/>
                        </a:rPr>
                        <a:t> Treatment of specified diseases for self/dependents</a:t>
                      </a:r>
                      <a:br>
                        <a:rPr lang="en-US" sz="1400" b="0" i="0" u="none" strike="noStrike" dirty="0">
                          <a:solidFill>
                            <a:srgbClr val="495057"/>
                          </a:solidFill>
                          <a:effectLst/>
                          <a:latin typeface="Times New Roman" panose="02020603050405020304" pitchFamily="18" charset="0"/>
                          <a:cs typeface="Times New Roman" panose="02020603050405020304" pitchFamily="18" charset="0"/>
                        </a:rPr>
                      </a:br>
                      <a:r>
                        <a:rPr lang="en-US" sz="1400" b="0" i="0" u="none" strike="noStrike" dirty="0">
                          <a:solidFill>
                            <a:srgbClr val="495057"/>
                          </a:solidFill>
                          <a:effectLst/>
                          <a:latin typeface="Times New Roman" panose="02020603050405020304" pitchFamily="18" charset="0"/>
                          <a:cs typeface="Times New Roman" panose="02020603050405020304" pitchFamily="18" charset="0"/>
                        </a:rPr>
                        <a:t> </a:t>
                      </a:r>
                      <a:r>
                        <a:rPr lang="en-US" sz="1400" b="1" i="0" u="none" strike="noStrike" dirty="0">
                          <a:solidFill>
                            <a:srgbClr val="495057"/>
                          </a:solidFill>
                          <a:effectLst/>
                          <a:latin typeface="Times New Roman" panose="02020603050405020304" pitchFamily="18" charset="0"/>
                          <a:cs typeface="Times New Roman" panose="02020603050405020304" pitchFamily="18" charset="0"/>
                        </a:rPr>
                        <a:t>Below 60 years</a:t>
                      </a:r>
                      <a:r>
                        <a:rPr lang="en-US" sz="1400" b="0" i="0" u="none" strike="noStrike" dirty="0">
                          <a:solidFill>
                            <a:srgbClr val="495057"/>
                          </a:solidFill>
                          <a:effectLst/>
                          <a:latin typeface="Times New Roman" panose="02020603050405020304" pitchFamily="18" charset="0"/>
                          <a:cs typeface="Times New Roman" panose="02020603050405020304" pitchFamily="18" charset="0"/>
                        </a:rPr>
                        <a:t> – Actual Expenditure </a:t>
                      </a:r>
                      <a:r>
                        <a:rPr lang="en-US" sz="1400" b="0" i="0" u="none" strike="noStrike" dirty="0" err="1">
                          <a:solidFill>
                            <a:srgbClr val="495057"/>
                          </a:solidFill>
                          <a:effectLst/>
                          <a:latin typeface="Times New Roman" panose="02020603050405020304" pitchFamily="18" charset="0"/>
                          <a:cs typeface="Times New Roman" panose="02020603050405020304" pitchFamily="18" charset="0"/>
                        </a:rPr>
                        <a:t>upto</a:t>
                      </a:r>
                      <a:r>
                        <a:rPr lang="en-US" sz="1400" b="0" i="0" u="none" strike="noStrike" dirty="0">
                          <a:solidFill>
                            <a:srgbClr val="495057"/>
                          </a:solidFill>
                          <a:effectLst/>
                          <a:latin typeface="Times New Roman" panose="02020603050405020304" pitchFamily="18" charset="0"/>
                          <a:cs typeface="Times New Roman" panose="02020603050405020304" pitchFamily="18" charset="0"/>
                        </a:rPr>
                        <a:t> ₹ 40, 000/- reduced by insurance claims</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Not eligible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44520666"/>
                  </a:ext>
                </a:extLst>
              </a:tr>
              <a:tr h="696565">
                <a:tc vMerge="1">
                  <a:txBody>
                    <a:bodyPr/>
                    <a:lstStyle/>
                    <a:p>
                      <a:endParaRPr lang="en-IN"/>
                    </a:p>
                  </a:txBody>
                  <a:tcPr/>
                </a:tc>
                <a:tc vMerge="1">
                  <a:txBody>
                    <a:bodyPr/>
                    <a:lstStyle/>
                    <a:p>
                      <a:endParaRPr lang="en-IN"/>
                    </a:p>
                  </a:txBody>
                  <a:tcPr/>
                </a:tc>
                <a:tc>
                  <a:txBody>
                    <a:bodyPr/>
                    <a:lstStyle/>
                    <a:p>
                      <a:pPr algn="l" fontAlgn="b"/>
                      <a:r>
                        <a:rPr lang="en-US" sz="1400" b="0" i="0" u="none" strike="noStrike" dirty="0">
                          <a:solidFill>
                            <a:srgbClr val="495057"/>
                          </a:solidFill>
                          <a:effectLst/>
                          <a:latin typeface="Times New Roman" panose="02020603050405020304" pitchFamily="18" charset="0"/>
                          <a:cs typeface="Times New Roman" panose="02020603050405020304" pitchFamily="18" charset="0"/>
                        </a:rPr>
                        <a:t> Treatment of specified diseases for self/dependents</a:t>
                      </a:r>
                      <a:br>
                        <a:rPr lang="en-US" sz="1400" b="0" i="0" u="none" strike="noStrike" dirty="0">
                          <a:solidFill>
                            <a:srgbClr val="495057"/>
                          </a:solidFill>
                          <a:effectLst/>
                          <a:latin typeface="Times New Roman" panose="02020603050405020304" pitchFamily="18" charset="0"/>
                          <a:cs typeface="Times New Roman" panose="02020603050405020304" pitchFamily="18" charset="0"/>
                        </a:rPr>
                      </a:br>
                      <a:r>
                        <a:rPr lang="en-US" sz="1400" b="0" i="0" u="none" strike="noStrike" dirty="0">
                          <a:solidFill>
                            <a:srgbClr val="495057"/>
                          </a:solidFill>
                          <a:effectLst/>
                          <a:latin typeface="Times New Roman" panose="02020603050405020304" pitchFamily="18" charset="0"/>
                          <a:cs typeface="Times New Roman" panose="02020603050405020304" pitchFamily="18" charset="0"/>
                        </a:rPr>
                        <a:t> </a:t>
                      </a:r>
                      <a:r>
                        <a:rPr lang="en-US" sz="1400" b="1" i="0" u="none" strike="noStrike" dirty="0">
                          <a:solidFill>
                            <a:srgbClr val="495057"/>
                          </a:solidFill>
                          <a:effectLst/>
                          <a:latin typeface="Times New Roman" panose="02020603050405020304" pitchFamily="18" charset="0"/>
                          <a:cs typeface="Times New Roman" panose="02020603050405020304" pitchFamily="18" charset="0"/>
                        </a:rPr>
                        <a:t>Above 60 years</a:t>
                      </a:r>
                      <a:r>
                        <a:rPr lang="en-US" sz="1400" b="0" i="0" u="none" strike="noStrike" dirty="0">
                          <a:solidFill>
                            <a:srgbClr val="495057"/>
                          </a:solidFill>
                          <a:effectLst/>
                          <a:latin typeface="Times New Roman" panose="02020603050405020304" pitchFamily="18" charset="0"/>
                          <a:cs typeface="Times New Roman" panose="02020603050405020304" pitchFamily="18" charset="0"/>
                        </a:rPr>
                        <a:t> – Actual Expenditure </a:t>
                      </a:r>
                      <a:r>
                        <a:rPr lang="en-US" sz="1400" b="0" i="0" u="none" strike="noStrike" dirty="0" err="1">
                          <a:solidFill>
                            <a:srgbClr val="495057"/>
                          </a:solidFill>
                          <a:effectLst/>
                          <a:latin typeface="Times New Roman" panose="02020603050405020304" pitchFamily="18" charset="0"/>
                          <a:cs typeface="Times New Roman" panose="02020603050405020304" pitchFamily="18" charset="0"/>
                        </a:rPr>
                        <a:t>upto</a:t>
                      </a:r>
                      <a:r>
                        <a:rPr lang="en-US" sz="1400" b="0" i="0" u="none" strike="noStrike" dirty="0">
                          <a:solidFill>
                            <a:srgbClr val="495057"/>
                          </a:solidFill>
                          <a:effectLst/>
                          <a:latin typeface="Times New Roman" panose="02020603050405020304" pitchFamily="18" charset="0"/>
                          <a:cs typeface="Times New Roman" panose="02020603050405020304" pitchFamily="18" charset="0"/>
                        </a:rPr>
                        <a:t> ₹ 1,00,000/- reduced by insurance claims</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Not eligible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73946052"/>
                  </a:ext>
                </a:extLst>
              </a:tr>
              <a:tr h="466335">
                <a:tc>
                  <a:txBody>
                    <a:bodyPr/>
                    <a:lstStyle/>
                    <a:p>
                      <a:pPr algn="ctr" fontAlgn="ctr"/>
                      <a:r>
                        <a:rPr lang="en-IN" sz="1400" b="0" i="0" u="none" strike="noStrike">
                          <a:solidFill>
                            <a:srgbClr val="000000"/>
                          </a:solidFill>
                          <a:effectLst/>
                          <a:latin typeface="Times New Roman" panose="02020603050405020304" pitchFamily="18" charset="0"/>
                          <a:cs typeface="Times New Roman" panose="02020603050405020304" pitchFamily="18" charset="0"/>
                        </a:rPr>
                        <a:t>13</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Section 80E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1400" b="0" i="0" u="none" strike="noStrike" dirty="0">
                          <a:solidFill>
                            <a:srgbClr val="333333"/>
                          </a:solidFill>
                          <a:effectLst/>
                          <a:latin typeface="Times New Roman" panose="02020603050405020304" pitchFamily="18" charset="0"/>
                          <a:cs typeface="Times New Roman" panose="02020603050405020304" pitchFamily="18" charset="0"/>
                        </a:rPr>
                        <a:t> Payment of interest on loan taken for higher education for a full time course</a:t>
                      </a:r>
                      <a:br>
                        <a:rPr lang="en-US" sz="1400" b="0" i="0" u="none" strike="noStrike" dirty="0">
                          <a:solidFill>
                            <a:srgbClr val="333333"/>
                          </a:solidFill>
                          <a:effectLst/>
                          <a:latin typeface="Times New Roman" panose="02020603050405020304" pitchFamily="18" charset="0"/>
                          <a:cs typeface="Times New Roman" panose="02020603050405020304" pitchFamily="18" charset="0"/>
                        </a:rPr>
                      </a:br>
                      <a:r>
                        <a:rPr lang="en-US" sz="1400" b="0" i="0" u="none" strike="noStrike" dirty="0">
                          <a:solidFill>
                            <a:srgbClr val="333333"/>
                          </a:solidFill>
                          <a:effectLst/>
                          <a:latin typeface="Times New Roman" panose="02020603050405020304" pitchFamily="18" charset="0"/>
                          <a:cs typeface="Times New Roman" panose="02020603050405020304" pitchFamily="18" charset="0"/>
                        </a:rPr>
                        <a:t> Without any limit (Self/Spouse/Children)</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Not 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8816342"/>
                  </a:ext>
                </a:extLst>
              </a:tr>
              <a:tr h="268996">
                <a:tc>
                  <a:txBody>
                    <a:bodyPr/>
                    <a:lstStyle/>
                    <a:p>
                      <a:pPr algn="ctr" fontAlgn="ctr"/>
                      <a:r>
                        <a:rPr lang="en-IN" sz="1400" b="0" i="0" u="none" strike="noStrike">
                          <a:solidFill>
                            <a:srgbClr val="000000"/>
                          </a:solidFill>
                          <a:effectLst/>
                          <a:latin typeface="Times New Roman" panose="02020603050405020304" pitchFamily="18" charset="0"/>
                          <a:cs typeface="Times New Roman" panose="02020603050405020304" pitchFamily="18" charset="0"/>
                        </a:rPr>
                        <a:t>14</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Section 80EEB</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495057"/>
                          </a:solidFill>
                          <a:effectLst/>
                          <a:latin typeface="Times New Roman" panose="02020603050405020304" pitchFamily="18" charset="0"/>
                          <a:cs typeface="Times New Roman" panose="02020603050405020304" pitchFamily="18" charset="0"/>
                        </a:rPr>
                        <a:t> Interest On Loan taken for purchase of Electric Vehicle (</a:t>
                      </a:r>
                      <a:r>
                        <a:rPr lang="en-US" sz="1400" b="0" i="0" u="none" strike="noStrike" dirty="0" err="1">
                          <a:solidFill>
                            <a:srgbClr val="495057"/>
                          </a:solidFill>
                          <a:effectLst/>
                          <a:latin typeface="Times New Roman" panose="02020603050405020304" pitchFamily="18" charset="0"/>
                          <a:cs typeface="Times New Roman" panose="02020603050405020304" pitchFamily="18" charset="0"/>
                        </a:rPr>
                        <a:t>upto</a:t>
                      </a:r>
                      <a:r>
                        <a:rPr lang="en-US" sz="1400" b="0" i="0" u="none" strike="noStrike" dirty="0">
                          <a:solidFill>
                            <a:srgbClr val="495057"/>
                          </a:solidFill>
                          <a:effectLst/>
                          <a:latin typeface="Times New Roman" panose="02020603050405020304" pitchFamily="18" charset="0"/>
                          <a:cs typeface="Times New Roman" panose="02020603050405020304" pitchFamily="18" charset="0"/>
                        </a:rPr>
                        <a:t> ₹ 1,50,000/-)</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a:solidFill>
                            <a:srgbClr val="333333"/>
                          </a:solidFill>
                          <a:effectLst/>
                          <a:latin typeface="Times New Roman" panose="02020603050405020304" pitchFamily="18" charset="0"/>
                          <a:cs typeface="Times New Roman" panose="02020603050405020304" pitchFamily="18" charset="0"/>
                        </a:rPr>
                        <a:t>Not eligible</a:t>
                      </a:r>
                      <a:endParaRPr lang="en-IN" sz="1400" b="0" i="0" u="none" strike="noStrike" dirty="0">
                        <a:solidFill>
                          <a:srgbClr val="333333"/>
                        </a:solidFill>
                        <a:effectLst/>
                        <a:latin typeface="Times New Roman" panose="02020603050405020304" pitchFamily="18" charset="0"/>
                        <a:cs typeface="Times New Roman" panose="02020603050405020304" pitchFamily="18" charset="0"/>
                      </a:endParaRP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5133113"/>
                  </a:ext>
                </a:extLst>
              </a:tr>
              <a:tr h="696565">
                <a:tc>
                  <a:txBody>
                    <a:bodyPr/>
                    <a:lstStyle/>
                    <a:p>
                      <a:pPr algn="ctr" fontAlgn="ctr"/>
                      <a:r>
                        <a:rPr lang="en-IN" sz="1400" b="0" i="0" u="none" strike="noStrike" dirty="0">
                          <a:solidFill>
                            <a:srgbClr val="000000"/>
                          </a:solidFill>
                          <a:effectLst/>
                          <a:latin typeface="Times New Roman" panose="02020603050405020304" pitchFamily="18" charset="0"/>
                          <a:cs typeface="Times New Roman" panose="02020603050405020304" pitchFamily="18" charset="0"/>
                        </a:rPr>
                        <a:t>15</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a:solidFill>
                            <a:srgbClr val="333333"/>
                          </a:solidFill>
                          <a:effectLst/>
                          <a:latin typeface="Times New Roman" panose="02020603050405020304" pitchFamily="18" charset="0"/>
                          <a:cs typeface="Times New Roman" panose="02020603050405020304" pitchFamily="18" charset="0"/>
                        </a:rPr>
                        <a:t>Section 80U</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400" b="0" i="0" u="none" strike="noStrike" dirty="0">
                          <a:solidFill>
                            <a:srgbClr val="495057"/>
                          </a:solidFill>
                          <a:effectLst/>
                          <a:latin typeface="Times New Roman" panose="02020603050405020304" pitchFamily="18" charset="0"/>
                          <a:cs typeface="Times New Roman" panose="02020603050405020304" pitchFamily="18" charset="0"/>
                        </a:rPr>
                        <a:t> Deduction in case of self being physically handicapped- ₹ 75,000/₹1,25,000/-</a:t>
                      </a:r>
                      <a:br>
                        <a:rPr lang="en-US" sz="1400" b="0" i="0" u="none" strike="noStrike" dirty="0">
                          <a:solidFill>
                            <a:srgbClr val="495057"/>
                          </a:solidFill>
                          <a:effectLst/>
                          <a:latin typeface="Times New Roman" panose="02020603050405020304" pitchFamily="18" charset="0"/>
                          <a:cs typeface="Times New Roman" panose="02020603050405020304" pitchFamily="18" charset="0"/>
                        </a:rPr>
                      </a:br>
                      <a:r>
                        <a:rPr lang="en-US" sz="1400" b="0" i="0" u="none" strike="noStrike" dirty="0">
                          <a:solidFill>
                            <a:srgbClr val="495057"/>
                          </a:solidFill>
                          <a:effectLst/>
                          <a:latin typeface="Times New Roman" panose="02020603050405020304" pitchFamily="18" charset="0"/>
                          <a:cs typeface="Times New Roman" panose="02020603050405020304" pitchFamily="18" charset="0"/>
                        </a:rPr>
                        <a:t> Disability percentage between 40% and 79% - ₹ 75,000</a:t>
                      </a:r>
                      <a:br>
                        <a:rPr lang="en-US" sz="1400" b="0" i="0" u="none" strike="noStrike" dirty="0">
                          <a:solidFill>
                            <a:srgbClr val="495057"/>
                          </a:solidFill>
                          <a:effectLst/>
                          <a:latin typeface="Times New Roman" panose="02020603050405020304" pitchFamily="18" charset="0"/>
                          <a:cs typeface="Times New Roman" panose="02020603050405020304" pitchFamily="18" charset="0"/>
                        </a:rPr>
                      </a:br>
                      <a:r>
                        <a:rPr lang="en-US" sz="1400" b="0" i="0" u="none" strike="noStrike" dirty="0">
                          <a:solidFill>
                            <a:srgbClr val="495057"/>
                          </a:solidFill>
                          <a:effectLst/>
                          <a:latin typeface="Times New Roman" panose="02020603050405020304" pitchFamily="18" charset="0"/>
                          <a:cs typeface="Times New Roman" panose="02020603050405020304" pitchFamily="18" charset="0"/>
                        </a:rPr>
                        <a:t> Disability percentage more than 80% - ₹ 1,25,000</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Eligible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400" b="0" i="0" u="none" strike="noStrike" dirty="0">
                          <a:solidFill>
                            <a:srgbClr val="333333"/>
                          </a:solidFill>
                          <a:effectLst/>
                          <a:latin typeface="Times New Roman" panose="02020603050405020304" pitchFamily="18" charset="0"/>
                          <a:cs typeface="Times New Roman" panose="02020603050405020304" pitchFamily="18" charset="0"/>
                        </a:rPr>
                        <a:t>Not eligible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600" b="1" i="0" u="none" strike="noStrike" dirty="0">
                          <a:solidFill>
                            <a:srgbClr val="333333"/>
                          </a:solidFill>
                          <a:effectLst/>
                          <a:latin typeface="Times New Roman" panose="02020603050405020304" pitchFamily="18" charset="0"/>
                          <a:cs typeface="Times New Roman" panose="02020603050405020304" pitchFamily="18" charset="0"/>
                        </a:rPr>
                        <a:t>Change</a:t>
                      </a:r>
                    </a:p>
                  </a:txBody>
                  <a:tcPr marL="5446" marR="5446" marT="544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64165364"/>
                  </a:ext>
                </a:extLst>
              </a:tr>
            </a:tbl>
          </a:graphicData>
        </a:graphic>
      </p:graphicFrame>
    </p:spTree>
    <p:extLst>
      <p:ext uri="{BB962C8B-B14F-4D97-AF65-F5344CB8AC3E}">
        <p14:creationId xmlns:p14="http://schemas.microsoft.com/office/powerpoint/2010/main" val="257671382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E5ACD04-1226-494A-9CB5-F2E0D25D0DDF}"/>
              </a:ext>
            </a:extLst>
          </p:cNvPr>
          <p:cNvSpPr txBox="1">
            <a:spLocks/>
          </p:cNvSpPr>
          <p:nvPr/>
        </p:nvSpPr>
        <p:spPr>
          <a:xfrm>
            <a:off x="446400" y="313704"/>
            <a:ext cx="11201400" cy="699679"/>
          </a:xfrm>
          <a:prstGeom prst="rect">
            <a:avLst/>
          </a:prstGeom>
        </p:spPr>
        <p:txBody>
          <a:bodyPr lIns="0" tIns="0" rIns="0" bIns="0" anchor="ctr">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R="0" lvl="0" defTabSz="914400" rtl="0" eaLnBrk="1" fontAlgn="auto" latinLnBrk="0" hangingPunct="1">
              <a:lnSpc>
                <a:spcPts val="2400"/>
              </a:lnSpc>
              <a:spcBef>
                <a:spcPts val="0"/>
              </a:spcBef>
              <a:spcAft>
                <a:spcPts val="600"/>
              </a:spcAft>
              <a:buClrTx/>
              <a:buSzTx/>
              <a:tabLst/>
              <a:defRPr/>
            </a:pPr>
            <a:r>
              <a:rPr kumimoji="0" lang="en-IN" sz="2400" b="0" i="0" u="none" strike="noStrike" kern="1200" cap="all"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Preferred Income tax regime to choose based on </a:t>
            </a:r>
          </a:p>
          <a:p>
            <a:pPr marR="0" lvl="0" defTabSz="914400" rtl="0" eaLnBrk="1" fontAlgn="auto" latinLnBrk="0" hangingPunct="1">
              <a:lnSpc>
                <a:spcPts val="2400"/>
              </a:lnSpc>
              <a:spcBef>
                <a:spcPts val="0"/>
              </a:spcBef>
              <a:spcAft>
                <a:spcPts val="600"/>
              </a:spcAft>
              <a:buClrTx/>
              <a:buSzTx/>
              <a:tabLst/>
              <a:defRPr/>
            </a:pPr>
            <a:r>
              <a:rPr kumimoji="0" lang="en-IN" sz="2400" b="0" i="0" u="none" strike="noStrike" kern="1200" cap="all"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gross earning and exemption</a:t>
            </a:r>
            <a:endParaRPr lang="en-IN" sz="2400" cap="all" dirty="0">
              <a:solidFill>
                <a:prstClr val="black"/>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82126A1-E6A3-CECC-90ED-0D796984136C}"/>
              </a:ext>
            </a:extLst>
          </p:cNvPr>
          <p:cNvGraphicFramePr>
            <a:graphicFrameLocks noGrp="1"/>
          </p:cNvGraphicFramePr>
          <p:nvPr>
            <p:extLst>
              <p:ext uri="{D42A27DB-BD31-4B8C-83A1-F6EECF244321}">
                <p14:modId xmlns:p14="http://schemas.microsoft.com/office/powerpoint/2010/main" val="2838713966"/>
              </p:ext>
            </p:extLst>
          </p:nvPr>
        </p:nvGraphicFramePr>
        <p:xfrm>
          <a:off x="446399" y="1090916"/>
          <a:ext cx="11560502" cy="4031996"/>
        </p:xfrm>
        <a:graphic>
          <a:graphicData uri="http://schemas.openxmlformats.org/drawingml/2006/table">
            <a:tbl>
              <a:tblPr/>
              <a:tblGrid>
                <a:gridCol w="2355091">
                  <a:extLst>
                    <a:ext uri="{9D8B030D-6E8A-4147-A177-3AD203B41FA5}">
                      <a16:colId xmlns:a16="http://schemas.microsoft.com/office/drawing/2014/main" val="1520892674"/>
                    </a:ext>
                  </a:extLst>
                </a:gridCol>
                <a:gridCol w="1434037">
                  <a:extLst>
                    <a:ext uri="{9D8B030D-6E8A-4147-A177-3AD203B41FA5}">
                      <a16:colId xmlns:a16="http://schemas.microsoft.com/office/drawing/2014/main" val="2027118694"/>
                    </a:ext>
                  </a:extLst>
                </a:gridCol>
                <a:gridCol w="1564050">
                  <a:extLst>
                    <a:ext uri="{9D8B030D-6E8A-4147-A177-3AD203B41FA5}">
                      <a16:colId xmlns:a16="http://schemas.microsoft.com/office/drawing/2014/main" val="3080761336"/>
                    </a:ext>
                  </a:extLst>
                </a:gridCol>
                <a:gridCol w="1652029">
                  <a:extLst>
                    <a:ext uri="{9D8B030D-6E8A-4147-A177-3AD203B41FA5}">
                      <a16:colId xmlns:a16="http://schemas.microsoft.com/office/drawing/2014/main" val="3413211107"/>
                    </a:ext>
                  </a:extLst>
                </a:gridCol>
                <a:gridCol w="1652028">
                  <a:extLst>
                    <a:ext uri="{9D8B030D-6E8A-4147-A177-3AD203B41FA5}">
                      <a16:colId xmlns:a16="http://schemas.microsoft.com/office/drawing/2014/main" val="1951670214"/>
                    </a:ext>
                  </a:extLst>
                </a:gridCol>
                <a:gridCol w="1416779">
                  <a:extLst>
                    <a:ext uri="{9D8B030D-6E8A-4147-A177-3AD203B41FA5}">
                      <a16:colId xmlns:a16="http://schemas.microsoft.com/office/drawing/2014/main" val="4003323379"/>
                    </a:ext>
                  </a:extLst>
                </a:gridCol>
                <a:gridCol w="1486488">
                  <a:extLst>
                    <a:ext uri="{9D8B030D-6E8A-4147-A177-3AD203B41FA5}">
                      <a16:colId xmlns:a16="http://schemas.microsoft.com/office/drawing/2014/main" val="4041805442"/>
                    </a:ext>
                  </a:extLst>
                </a:gridCol>
              </a:tblGrid>
              <a:tr h="327662">
                <a:tc rowSpan="2">
                  <a:txBody>
                    <a:bodyPr/>
                    <a:lstStyle/>
                    <a:p>
                      <a:pPr algn="ctr" rtl="0" fontAlgn="ctr"/>
                      <a:r>
                        <a:rPr lang="en-IN" sz="1700" b="1" i="0" u="none" strike="noStrike" dirty="0">
                          <a:solidFill>
                            <a:srgbClr val="FFFFFF"/>
                          </a:solidFill>
                          <a:effectLst/>
                          <a:latin typeface="Times New Roman" panose="02020603050405020304" pitchFamily="18" charset="0"/>
                          <a:cs typeface="Times New Roman" panose="02020603050405020304" pitchFamily="18" charset="0"/>
                        </a:rPr>
                        <a:t>Gross Income Category</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gridSpan="6">
                  <a:txBody>
                    <a:bodyPr/>
                    <a:lstStyle/>
                    <a:p>
                      <a:pPr algn="ctr" rtl="0" fontAlgn="ctr"/>
                      <a:r>
                        <a:rPr lang="en-IN" sz="2000" b="1" i="0" u="none" strike="noStrike" dirty="0">
                          <a:solidFill>
                            <a:srgbClr val="FFFFFF"/>
                          </a:solidFill>
                          <a:effectLst/>
                          <a:latin typeface="Times New Roman" panose="02020603050405020304" pitchFamily="18" charset="0"/>
                          <a:cs typeface="Times New Roman" panose="02020603050405020304" pitchFamily="18" charset="0"/>
                        </a:rPr>
                        <a:t>Range of Cumulative Exemptions / Deductions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AD"/>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669547281"/>
                  </a:ext>
                </a:extLst>
              </a:tr>
              <a:tr h="478924">
                <a:tc vMerge="1">
                  <a:txBody>
                    <a:bodyPr/>
                    <a:lstStyle/>
                    <a:p>
                      <a:endParaRPr lang="en-IN"/>
                    </a:p>
                  </a:txBody>
                  <a:tcPr/>
                </a:tc>
                <a:tc>
                  <a:txBody>
                    <a:bodyPr/>
                    <a:lstStyle/>
                    <a:p>
                      <a:pPr algn="ctr" rtl="0" fontAlgn="ctr"/>
                      <a:r>
                        <a:rPr lang="en-IN" sz="1700" b="1" i="0" u="none" strike="noStrike" dirty="0" err="1">
                          <a:solidFill>
                            <a:srgbClr val="FFFFFF"/>
                          </a:solidFill>
                          <a:effectLst/>
                          <a:latin typeface="Times New Roman" panose="02020603050405020304" pitchFamily="18" charset="0"/>
                          <a:cs typeface="Times New Roman" panose="02020603050405020304" pitchFamily="18" charset="0"/>
                        </a:rPr>
                        <a:t>Upto</a:t>
                      </a:r>
                      <a:r>
                        <a:rPr lang="en-IN" sz="1700" b="1" i="0" u="none" strike="noStrike" dirty="0">
                          <a:solidFill>
                            <a:srgbClr val="FFFFFF"/>
                          </a:solidFill>
                          <a:effectLst/>
                          <a:latin typeface="Times New Roman" panose="02020603050405020304" pitchFamily="18" charset="0"/>
                          <a:cs typeface="Times New Roman" panose="02020603050405020304" pitchFamily="18" charset="0"/>
                        </a:rPr>
                        <a:t> 1 Lakh</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IN" sz="1700" b="1" i="0" u="none" strike="noStrike" dirty="0" err="1">
                          <a:solidFill>
                            <a:srgbClr val="FFFFFF"/>
                          </a:solidFill>
                          <a:effectLst/>
                          <a:latin typeface="Times New Roman" panose="02020603050405020304" pitchFamily="18" charset="0"/>
                          <a:cs typeface="Times New Roman" panose="02020603050405020304" pitchFamily="18" charset="0"/>
                        </a:rPr>
                        <a:t>Upto</a:t>
                      </a:r>
                      <a:r>
                        <a:rPr lang="en-IN" sz="1700" b="1" i="0" u="none" strike="noStrike" dirty="0">
                          <a:solidFill>
                            <a:srgbClr val="FFFFFF"/>
                          </a:solidFill>
                          <a:effectLst/>
                          <a:latin typeface="Times New Roman" panose="02020603050405020304" pitchFamily="18" charset="0"/>
                          <a:cs typeface="Times New Roman" panose="02020603050405020304" pitchFamily="18" charset="0"/>
                        </a:rPr>
                        <a:t> 2 Lakhs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IN" sz="1700" b="1" i="0" u="none" strike="noStrike" dirty="0" err="1">
                          <a:solidFill>
                            <a:srgbClr val="FFFFFF"/>
                          </a:solidFill>
                          <a:effectLst/>
                          <a:latin typeface="Times New Roman" panose="02020603050405020304" pitchFamily="18" charset="0"/>
                          <a:cs typeface="Times New Roman" panose="02020603050405020304" pitchFamily="18" charset="0"/>
                        </a:rPr>
                        <a:t>Upto</a:t>
                      </a:r>
                      <a:r>
                        <a:rPr lang="en-IN" sz="1700" b="1" i="0" u="none" strike="noStrike" dirty="0">
                          <a:solidFill>
                            <a:srgbClr val="FFFFFF"/>
                          </a:solidFill>
                          <a:effectLst/>
                          <a:latin typeface="Times New Roman" panose="02020603050405020304" pitchFamily="18" charset="0"/>
                          <a:cs typeface="Times New Roman" panose="02020603050405020304" pitchFamily="18" charset="0"/>
                        </a:rPr>
                        <a:t> 3 lakhs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IN" sz="1700" b="1" i="0" u="none" strike="noStrike" dirty="0" err="1">
                          <a:solidFill>
                            <a:srgbClr val="FFFFFF"/>
                          </a:solidFill>
                          <a:effectLst/>
                          <a:latin typeface="Times New Roman" panose="02020603050405020304" pitchFamily="18" charset="0"/>
                          <a:cs typeface="Times New Roman" panose="02020603050405020304" pitchFamily="18" charset="0"/>
                        </a:rPr>
                        <a:t>Upto</a:t>
                      </a:r>
                      <a:r>
                        <a:rPr lang="en-IN" sz="1700" b="1" i="0" u="none" strike="noStrike" dirty="0">
                          <a:solidFill>
                            <a:srgbClr val="FFFFFF"/>
                          </a:solidFill>
                          <a:effectLst/>
                          <a:latin typeface="Times New Roman" panose="02020603050405020304" pitchFamily="18" charset="0"/>
                          <a:cs typeface="Times New Roman" panose="02020603050405020304" pitchFamily="18" charset="0"/>
                        </a:rPr>
                        <a:t> 4 lakhs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IN" sz="1700" b="1" i="0" u="none" strike="noStrike" dirty="0" err="1">
                          <a:solidFill>
                            <a:srgbClr val="FFFFFF"/>
                          </a:solidFill>
                          <a:effectLst/>
                          <a:latin typeface="Times New Roman" panose="02020603050405020304" pitchFamily="18" charset="0"/>
                          <a:cs typeface="Times New Roman" panose="02020603050405020304" pitchFamily="18" charset="0"/>
                        </a:rPr>
                        <a:t>Upto</a:t>
                      </a:r>
                      <a:r>
                        <a:rPr lang="en-IN" sz="1700" b="1" i="0" u="none" strike="noStrike" dirty="0">
                          <a:solidFill>
                            <a:srgbClr val="FFFFFF"/>
                          </a:solidFill>
                          <a:effectLst/>
                          <a:latin typeface="Times New Roman" panose="02020603050405020304" pitchFamily="18" charset="0"/>
                          <a:cs typeface="Times New Roman" panose="02020603050405020304" pitchFamily="18" charset="0"/>
                        </a:rPr>
                        <a:t> 5 lakhs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rtl="0" fontAlgn="ctr"/>
                      <a:r>
                        <a:rPr lang="en-IN" sz="1700" b="1" i="0" u="none" strike="noStrike" dirty="0">
                          <a:solidFill>
                            <a:srgbClr val="FFFFFF"/>
                          </a:solidFill>
                          <a:effectLst/>
                          <a:latin typeface="Times New Roman" panose="02020603050405020304" pitchFamily="18" charset="0"/>
                          <a:cs typeface="Times New Roman" panose="02020603050405020304" pitchFamily="18" charset="0"/>
                        </a:rPr>
                        <a:t>Above 5 Lakhs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71140759"/>
                  </a:ext>
                </a:extLst>
              </a:tr>
              <a:tr h="322541">
                <a:tc>
                  <a:txBody>
                    <a:bodyPr/>
                    <a:lstStyle/>
                    <a:p>
                      <a:pPr algn="l" rtl="0" fontAlgn="ctr"/>
                      <a:r>
                        <a:rPr lang="en-IN" sz="1600" b="1" i="0" u="none" strike="noStrike" dirty="0">
                          <a:solidFill>
                            <a:schemeClr val="tx1"/>
                          </a:solidFill>
                          <a:effectLst/>
                          <a:latin typeface="Times New Roman" panose="02020603050405020304" pitchFamily="18" charset="0"/>
                          <a:cs typeface="Times New Roman" panose="02020603050405020304" pitchFamily="18" charset="0"/>
                        </a:rPr>
                        <a:t> Income </a:t>
                      </a:r>
                      <a:r>
                        <a:rPr lang="en-IN" sz="1600" b="1" i="0" u="none" strike="noStrike" dirty="0" err="1">
                          <a:solidFill>
                            <a:schemeClr val="tx1"/>
                          </a:solidFill>
                          <a:effectLst/>
                          <a:latin typeface="Times New Roman" panose="02020603050405020304" pitchFamily="18" charset="0"/>
                          <a:cs typeface="Times New Roman" panose="02020603050405020304" pitchFamily="18" charset="0"/>
                        </a:rPr>
                        <a:t>upto</a:t>
                      </a:r>
                      <a:r>
                        <a:rPr lang="en-IN" sz="1600" b="1" i="0" u="none" strike="noStrike" dirty="0">
                          <a:solidFill>
                            <a:schemeClr val="tx1"/>
                          </a:solidFill>
                          <a:effectLst/>
                          <a:latin typeface="Times New Roman" panose="02020603050405020304" pitchFamily="18" charset="0"/>
                          <a:cs typeface="Times New Roman" panose="02020603050405020304" pitchFamily="18" charset="0"/>
                        </a:rPr>
                        <a:t> 07.50 Lakhs</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3090344074"/>
                  </a:ext>
                </a:extLst>
              </a:tr>
              <a:tr h="322541">
                <a:tc>
                  <a:txBody>
                    <a:bodyPr/>
                    <a:lstStyle/>
                    <a:p>
                      <a:pPr algn="l" rtl="0" fontAlgn="ctr"/>
                      <a:r>
                        <a:rPr lang="en-IN" sz="1600" b="1" i="0" u="none" strike="noStrike" dirty="0">
                          <a:solidFill>
                            <a:schemeClr val="tx1"/>
                          </a:solidFill>
                          <a:effectLst/>
                          <a:latin typeface="Times New Roman" panose="02020603050405020304" pitchFamily="18" charset="0"/>
                          <a:cs typeface="Times New Roman" panose="02020603050405020304" pitchFamily="18" charset="0"/>
                        </a:rPr>
                        <a:t> Income </a:t>
                      </a:r>
                      <a:r>
                        <a:rPr lang="en-IN" sz="1600" b="1" i="0" u="none" strike="noStrike" dirty="0" err="1">
                          <a:solidFill>
                            <a:schemeClr val="tx1"/>
                          </a:solidFill>
                          <a:effectLst/>
                          <a:latin typeface="Times New Roman" panose="02020603050405020304" pitchFamily="18" charset="0"/>
                          <a:cs typeface="Times New Roman" panose="02020603050405020304" pitchFamily="18" charset="0"/>
                        </a:rPr>
                        <a:t>upto</a:t>
                      </a:r>
                      <a:r>
                        <a:rPr lang="en-IN" sz="1600" b="1" i="0" u="none" strike="noStrike" dirty="0">
                          <a:solidFill>
                            <a:schemeClr val="tx1"/>
                          </a:solidFill>
                          <a:effectLst/>
                          <a:latin typeface="Times New Roman" panose="02020603050405020304" pitchFamily="18" charset="0"/>
                          <a:cs typeface="Times New Roman" panose="02020603050405020304" pitchFamily="18" charset="0"/>
                        </a:rPr>
                        <a:t> 10.00 Lakhs</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072337229"/>
                  </a:ext>
                </a:extLst>
              </a:tr>
              <a:tr h="322541">
                <a:tc>
                  <a:txBody>
                    <a:bodyPr/>
                    <a:lstStyle/>
                    <a:p>
                      <a:pPr algn="l" rtl="0" fontAlgn="ctr"/>
                      <a:r>
                        <a:rPr lang="en-IN" sz="1600" b="1" i="0" u="none" strike="noStrike" dirty="0">
                          <a:solidFill>
                            <a:schemeClr val="tx1"/>
                          </a:solidFill>
                          <a:effectLst/>
                          <a:latin typeface="Times New Roman" panose="02020603050405020304" pitchFamily="18" charset="0"/>
                          <a:cs typeface="Times New Roman" panose="02020603050405020304" pitchFamily="18" charset="0"/>
                        </a:rPr>
                        <a:t> Income </a:t>
                      </a:r>
                      <a:r>
                        <a:rPr lang="en-IN" sz="1600" b="1" i="0" u="none" strike="noStrike" dirty="0" err="1">
                          <a:solidFill>
                            <a:schemeClr val="tx1"/>
                          </a:solidFill>
                          <a:effectLst/>
                          <a:latin typeface="Times New Roman" panose="02020603050405020304" pitchFamily="18" charset="0"/>
                          <a:cs typeface="Times New Roman" panose="02020603050405020304" pitchFamily="18" charset="0"/>
                        </a:rPr>
                        <a:t>upto</a:t>
                      </a:r>
                      <a:r>
                        <a:rPr lang="en-IN" sz="1600" b="1" i="0" u="none" strike="noStrike" dirty="0">
                          <a:solidFill>
                            <a:schemeClr val="tx1"/>
                          </a:solidFill>
                          <a:effectLst/>
                          <a:latin typeface="Times New Roman" panose="02020603050405020304" pitchFamily="18" charset="0"/>
                          <a:cs typeface="Times New Roman" panose="02020603050405020304" pitchFamily="18" charset="0"/>
                        </a:rPr>
                        <a:t> 12.50 Lakhs</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977018299"/>
                  </a:ext>
                </a:extLst>
              </a:tr>
              <a:tr h="322541">
                <a:tc>
                  <a:txBody>
                    <a:bodyPr/>
                    <a:lstStyle/>
                    <a:p>
                      <a:pPr algn="l" rtl="0" fontAlgn="ctr"/>
                      <a:r>
                        <a:rPr lang="en-IN" sz="1600" b="1" i="0" u="none" strike="noStrike" dirty="0">
                          <a:solidFill>
                            <a:schemeClr val="tx1"/>
                          </a:solidFill>
                          <a:effectLst/>
                          <a:latin typeface="Times New Roman" panose="02020603050405020304" pitchFamily="18" charset="0"/>
                          <a:cs typeface="Times New Roman" panose="02020603050405020304" pitchFamily="18" charset="0"/>
                        </a:rPr>
                        <a:t> Income </a:t>
                      </a:r>
                      <a:r>
                        <a:rPr lang="en-IN" sz="1600" b="1" i="0" u="none" strike="noStrike" dirty="0" err="1">
                          <a:solidFill>
                            <a:schemeClr val="tx1"/>
                          </a:solidFill>
                          <a:effectLst/>
                          <a:latin typeface="Times New Roman" panose="02020603050405020304" pitchFamily="18" charset="0"/>
                          <a:cs typeface="Times New Roman" panose="02020603050405020304" pitchFamily="18" charset="0"/>
                        </a:rPr>
                        <a:t>upto</a:t>
                      </a:r>
                      <a:r>
                        <a:rPr lang="en-IN" sz="1600" b="1" i="0" u="none" strike="noStrike" dirty="0">
                          <a:solidFill>
                            <a:schemeClr val="tx1"/>
                          </a:solidFill>
                          <a:effectLst/>
                          <a:latin typeface="Times New Roman" panose="02020603050405020304" pitchFamily="18" charset="0"/>
                          <a:cs typeface="Times New Roman" panose="02020603050405020304" pitchFamily="18" charset="0"/>
                        </a:rPr>
                        <a:t> 15.00 Lakhs</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749805910"/>
                  </a:ext>
                </a:extLst>
              </a:tr>
              <a:tr h="322541">
                <a:tc>
                  <a:txBody>
                    <a:bodyPr/>
                    <a:lstStyle/>
                    <a:p>
                      <a:pPr algn="l" rtl="0" fontAlgn="ctr"/>
                      <a:r>
                        <a:rPr lang="en-IN" sz="1600" b="1" i="0" u="none" strike="noStrike" dirty="0">
                          <a:solidFill>
                            <a:schemeClr val="tx1"/>
                          </a:solidFill>
                          <a:effectLst/>
                          <a:latin typeface="Times New Roman" panose="02020603050405020304" pitchFamily="18" charset="0"/>
                          <a:cs typeface="Times New Roman" panose="02020603050405020304" pitchFamily="18" charset="0"/>
                        </a:rPr>
                        <a:t> Income </a:t>
                      </a:r>
                      <a:r>
                        <a:rPr lang="en-IN" sz="1600" b="1" i="0" u="none" strike="noStrike" dirty="0" err="1">
                          <a:solidFill>
                            <a:schemeClr val="tx1"/>
                          </a:solidFill>
                          <a:effectLst/>
                          <a:latin typeface="Times New Roman" panose="02020603050405020304" pitchFamily="18" charset="0"/>
                          <a:cs typeface="Times New Roman" panose="02020603050405020304" pitchFamily="18" charset="0"/>
                        </a:rPr>
                        <a:t>upto</a:t>
                      </a:r>
                      <a:r>
                        <a:rPr lang="en-IN" sz="1600" b="1" i="0" u="none" strike="noStrike" dirty="0">
                          <a:solidFill>
                            <a:schemeClr val="tx1"/>
                          </a:solidFill>
                          <a:effectLst/>
                          <a:latin typeface="Times New Roman" panose="02020603050405020304" pitchFamily="18" charset="0"/>
                          <a:cs typeface="Times New Roman" panose="02020603050405020304" pitchFamily="18" charset="0"/>
                        </a:rPr>
                        <a:t> 20.00 Lakhs</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2251391071"/>
                  </a:ext>
                </a:extLst>
              </a:tr>
              <a:tr h="322541">
                <a:tc>
                  <a:txBody>
                    <a:bodyPr/>
                    <a:lstStyle/>
                    <a:p>
                      <a:pPr algn="l" rtl="0" fontAlgn="ctr"/>
                      <a:r>
                        <a:rPr lang="en-IN" sz="1600" b="1" i="0" u="none" strike="noStrike" dirty="0">
                          <a:solidFill>
                            <a:schemeClr val="tx1"/>
                          </a:solidFill>
                          <a:effectLst/>
                          <a:latin typeface="Times New Roman" panose="02020603050405020304" pitchFamily="18" charset="0"/>
                          <a:cs typeface="Times New Roman" panose="02020603050405020304" pitchFamily="18" charset="0"/>
                        </a:rPr>
                        <a:t> Income </a:t>
                      </a:r>
                      <a:r>
                        <a:rPr lang="en-IN" sz="1600" b="1" i="0" u="none" strike="noStrike" dirty="0" err="1">
                          <a:solidFill>
                            <a:schemeClr val="tx1"/>
                          </a:solidFill>
                          <a:effectLst/>
                          <a:latin typeface="Times New Roman" panose="02020603050405020304" pitchFamily="18" charset="0"/>
                          <a:cs typeface="Times New Roman" panose="02020603050405020304" pitchFamily="18" charset="0"/>
                        </a:rPr>
                        <a:t>upto</a:t>
                      </a:r>
                      <a:r>
                        <a:rPr lang="en-IN" sz="1600" b="1" i="0" u="none" strike="noStrike" dirty="0">
                          <a:solidFill>
                            <a:schemeClr val="tx1"/>
                          </a:solidFill>
                          <a:effectLst/>
                          <a:latin typeface="Times New Roman" panose="02020603050405020304" pitchFamily="18" charset="0"/>
                          <a:cs typeface="Times New Roman" panose="02020603050405020304" pitchFamily="18" charset="0"/>
                        </a:rPr>
                        <a:t> 50.00 Lakhs</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559700351"/>
                  </a:ext>
                </a:extLst>
              </a:tr>
              <a:tr h="322541">
                <a:tc>
                  <a:txBody>
                    <a:bodyPr/>
                    <a:lstStyle/>
                    <a:p>
                      <a:pPr algn="l" rtl="0" fontAlgn="ctr"/>
                      <a:r>
                        <a:rPr lang="en-IN" sz="1600" b="1" i="0" u="none" strike="noStrike" dirty="0">
                          <a:solidFill>
                            <a:schemeClr val="tx1"/>
                          </a:solidFill>
                          <a:effectLst/>
                          <a:latin typeface="Times New Roman" panose="02020603050405020304" pitchFamily="18" charset="0"/>
                          <a:cs typeface="Times New Roman" panose="02020603050405020304" pitchFamily="18" charset="0"/>
                        </a:rPr>
                        <a:t> Income </a:t>
                      </a:r>
                      <a:r>
                        <a:rPr lang="en-IN" sz="1600" b="1" i="0" u="none" strike="noStrike" dirty="0" err="1">
                          <a:solidFill>
                            <a:schemeClr val="tx1"/>
                          </a:solidFill>
                          <a:effectLst/>
                          <a:latin typeface="Times New Roman" panose="02020603050405020304" pitchFamily="18" charset="0"/>
                          <a:cs typeface="Times New Roman" panose="02020603050405020304" pitchFamily="18" charset="0"/>
                        </a:rPr>
                        <a:t>upto</a:t>
                      </a:r>
                      <a:r>
                        <a:rPr lang="en-IN" sz="1600" b="1" i="0" u="none" strike="noStrike" dirty="0">
                          <a:solidFill>
                            <a:schemeClr val="tx1"/>
                          </a:solidFill>
                          <a:effectLst/>
                          <a:latin typeface="Times New Roman" panose="02020603050405020304" pitchFamily="18" charset="0"/>
                          <a:cs typeface="Times New Roman" panose="02020603050405020304" pitchFamily="18" charset="0"/>
                        </a:rPr>
                        <a:t> 01 Crore</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3257243860"/>
                  </a:ext>
                </a:extLst>
              </a:tr>
              <a:tr h="322541">
                <a:tc>
                  <a:txBody>
                    <a:bodyPr/>
                    <a:lstStyle/>
                    <a:p>
                      <a:pPr algn="l" rtl="0" fontAlgn="ctr"/>
                      <a:r>
                        <a:rPr lang="en-IN" sz="1600" b="1" i="0" u="none" strike="noStrike" dirty="0">
                          <a:solidFill>
                            <a:schemeClr val="tx1"/>
                          </a:solidFill>
                          <a:effectLst/>
                          <a:latin typeface="Times New Roman" panose="02020603050405020304" pitchFamily="18" charset="0"/>
                          <a:cs typeface="Times New Roman" panose="02020603050405020304" pitchFamily="18" charset="0"/>
                        </a:rPr>
                        <a:t> Income </a:t>
                      </a:r>
                      <a:r>
                        <a:rPr lang="en-IN" sz="1600" b="1" i="0" u="none" strike="noStrike" dirty="0" err="1">
                          <a:solidFill>
                            <a:schemeClr val="tx1"/>
                          </a:solidFill>
                          <a:effectLst/>
                          <a:latin typeface="Times New Roman" panose="02020603050405020304" pitchFamily="18" charset="0"/>
                          <a:cs typeface="Times New Roman" panose="02020603050405020304" pitchFamily="18" charset="0"/>
                        </a:rPr>
                        <a:t>upto</a:t>
                      </a:r>
                      <a:r>
                        <a:rPr lang="en-IN" sz="1600" b="1" i="0" u="none" strike="noStrike" dirty="0">
                          <a:solidFill>
                            <a:schemeClr val="tx1"/>
                          </a:solidFill>
                          <a:effectLst/>
                          <a:latin typeface="Times New Roman" panose="02020603050405020304" pitchFamily="18" charset="0"/>
                          <a:cs typeface="Times New Roman" panose="02020603050405020304" pitchFamily="18" charset="0"/>
                        </a:rPr>
                        <a:t> 02 Crores</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806287572"/>
                  </a:ext>
                </a:extLst>
              </a:tr>
              <a:tr h="322541">
                <a:tc>
                  <a:txBody>
                    <a:bodyPr/>
                    <a:lstStyle/>
                    <a:p>
                      <a:pPr algn="l" rtl="0" fontAlgn="ctr"/>
                      <a:r>
                        <a:rPr lang="en-IN" sz="1600" b="1" i="0" u="none" strike="noStrike" dirty="0">
                          <a:solidFill>
                            <a:schemeClr val="tx1"/>
                          </a:solidFill>
                          <a:effectLst/>
                          <a:latin typeface="Times New Roman" panose="02020603050405020304" pitchFamily="18" charset="0"/>
                          <a:cs typeface="Times New Roman" panose="02020603050405020304" pitchFamily="18" charset="0"/>
                        </a:rPr>
                        <a:t> Income </a:t>
                      </a:r>
                      <a:r>
                        <a:rPr lang="en-IN" sz="1600" b="1" i="0" u="none" strike="noStrike" dirty="0" err="1">
                          <a:solidFill>
                            <a:schemeClr val="tx1"/>
                          </a:solidFill>
                          <a:effectLst/>
                          <a:latin typeface="Times New Roman" panose="02020603050405020304" pitchFamily="18" charset="0"/>
                          <a:cs typeface="Times New Roman" panose="02020603050405020304" pitchFamily="18" charset="0"/>
                        </a:rPr>
                        <a:t>upto</a:t>
                      </a:r>
                      <a:r>
                        <a:rPr lang="en-IN" sz="1600" b="1" i="0" u="none" strike="noStrike" dirty="0">
                          <a:solidFill>
                            <a:schemeClr val="tx1"/>
                          </a:solidFill>
                          <a:effectLst/>
                          <a:latin typeface="Times New Roman" panose="02020603050405020304" pitchFamily="18" charset="0"/>
                          <a:cs typeface="Times New Roman" panose="02020603050405020304" pitchFamily="18" charset="0"/>
                        </a:rPr>
                        <a:t> 05 Crores</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Old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1475511723"/>
                  </a:ext>
                </a:extLst>
              </a:tr>
              <a:tr h="322541">
                <a:tc>
                  <a:txBody>
                    <a:bodyPr/>
                    <a:lstStyle/>
                    <a:p>
                      <a:pPr algn="l" rtl="0" fontAlgn="ctr"/>
                      <a:r>
                        <a:rPr lang="en-IN" sz="1600" b="1" i="0" u="none" strike="noStrike" dirty="0">
                          <a:solidFill>
                            <a:schemeClr val="tx1"/>
                          </a:solidFill>
                          <a:effectLst/>
                          <a:latin typeface="Times New Roman" panose="02020603050405020304" pitchFamily="18" charset="0"/>
                          <a:cs typeface="Times New Roman" panose="02020603050405020304" pitchFamily="18" charset="0"/>
                        </a:rPr>
                        <a:t> Income above 05 Crores</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a:txBody>
                    <a:bodyPr/>
                    <a:lstStyle/>
                    <a:p>
                      <a:pPr lvl="0" algn="ctr" fontAlgn="b"/>
                      <a:r>
                        <a:rPr lang="en-IN" sz="1600" b="0" i="0" u="none" strike="noStrike" dirty="0">
                          <a:solidFill>
                            <a:srgbClr val="000000"/>
                          </a:solidFill>
                          <a:effectLst/>
                          <a:latin typeface="Times New Roman" panose="02020603050405020304" pitchFamily="18" charset="0"/>
                          <a:cs typeface="Times New Roman" panose="02020603050405020304" pitchFamily="18" charset="0"/>
                        </a:rPr>
                        <a:t>New Regime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227830003"/>
                  </a:ext>
                </a:extLst>
              </a:tr>
            </a:tbl>
          </a:graphicData>
        </a:graphic>
      </p:graphicFrame>
      <p:graphicFrame>
        <p:nvGraphicFramePr>
          <p:cNvPr id="4" name="Table 3">
            <a:extLst>
              <a:ext uri="{FF2B5EF4-FFF2-40B4-BE49-F238E27FC236}">
                <a16:creationId xmlns:a16="http://schemas.microsoft.com/office/drawing/2014/main" id="{FC18B64D-1456-10FE-85B7-F86F61B9D33A}"/>
              </a:ext>
            </a:extLst>
          </p:cNvPr>
          <p:cNvGraphicFramePr>
            <a:graphicFrameLocks noGrp="1"/>
          </p:cNvGraphicFramePr>
          <p:nvPr>
            <p:extLst>
              <p:ext uri="{D42A27DB-BD31-4B8C-83A1-F6EECF244321}">
                <p14:modId xmlns:p14="http://schemas.microsoft.com/office/powerpoint/2010/main" val="1705990207"/>
              </p:ext>
            </p:extLst>
          </p:nvPr>
        </p:nvGraphicFramePr>
        <p:xfrm>
          <a:off x="446399" y="5164458"/>
          <a:ext cx="11430641" cy="1090310"/>
        </p:xfrm>
        <a:graphic>
          <a:graphicData uri="http://schemas.openxmlformats.org/drawingml/2006/table">
            <a:tbl>
              <a:tblPr/>
              <a:tblGrid>
                <a:gridCol w="11430641">
                  <a:extLst>
                    <a:ext uri="{9D8B030D-6E8A-4147-A177-3AD203B41FA5}">
                      <a16:colId xmlns:a16="http://schemas.microsoft.com/office/drawing/2014/main" val="1207733694"/>
                    </a:ext>
                  </a:extLst>
                </a:gridCol>
              </a:tblGrid>
              <a:tr h="1090310">
                <a:tc>
                  <a:txBody>
                    <a:bodyPr/>
                    <a:lstStyle/>
                    <a:p>
                      <a:pPr algn="l" fontAlgn="b"/>
                      <a:r>
                        <a:rPr lang="en-US" sz="1600" b="1" i="0" u="none" strike="noStrike" dirty="0">
                          <a:solidFill>
                            <a:srgbClr val="000000"/>
                          </a:solidFill>
                          <a:effectLst/>
                          <a:latin typeface="Ebrima" panose="02000000000000000000" pitchFamily="2" charset="0"/>
                        </a:rPr>
                        <a:t>Important Note :</a:t>
                      </a:r>
                      <a:r>
                        <a:rPr lang="en-US" sz="1600" b="0" i="0" u="none" strike="noStrike" dirty="0">
                          <a:solidFill>
                            <a:srgbClr val="000000"/>
                          </a:solidFill>
                          <a:effectLst/>
                          <a:latin typeface="Ebrima" panose="02000000000000000000" pitchFamily="2" charset="0"/>
                        </a:rPr>
                        <a:t> The above data is representative in nature, and the final regime option needs to be aligned to the actual gross income earned by the individual and the various exemptions / deductions that the Employee would have enjoyed basis their investments / expenses in the Normal course under Old Regime</a:t>
                      </a:r>
                    </a:p>
                  </a:txBody>
                  <a:tcPr marL="6350" marR="6350" marT="6350" marB="0" anchor="ctr">
                    <a:lnL>
                      <a:noFill/>
                    </a:lnL>
                    <a:lnR>
                      <a:noFill/>
                    </a:lnR>
                    <a:lnT>
                      <a:noFill/>
                    </a:lnT>
                    <a:lnB>
                      <a:noFill/>
                    </a:lnB>
                  </a:tcPr>
                </a:tc>
                <a:extLst>
                  <a:ext uri="{0D108BD9-81ED-4DB2-BD59-A6C34878D82A}">
                    <a16:rowId xmlns:a16="http://schemas.microsoft.com/office/drawing/2014/main" val="2561493417"/>
                  </a:ext>
                </a:extLst>
              </a:tr>
            </a:tbl>
          </a:graphicData>
        </a:graphic>
      </p:graphicFrame>
    </p:spTree>
    <p:extLst>
      <p:ext uri="{BB962C8B-B14F-4D97-AF65-F5344CB8AC3E}">
        <p14:creationId xmlns:p14="http://schemas.microsoft.com/office/powerpoint/2010/main" val="580925486"/>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BE5ACD04-1226-494A-9CB5-F2E0D25D0DDF}"/>
              </a:ext>
            </a:extLst>
          </p:cNvPr>
          <p:cNvSpPr txBox="1">
            <a:spLocks/>
          </p:cNvSpPr>
          <p:nvPr/>
        </p:nvSpPr>
        <p:spPr>
          <a:xfrm>
            <a:off x="446400" y="238940"/>
            <a:ext cx="11201400" cy="314958"/>
          </a:xfrm>
          <a:prstGeom prst="rect">
            <a:avLst/>
          </a:prstGeom>
        </p:spPr>
        <p:txBody>
          <a:bodyPr lIns="0" tIns="0" rIns="0" bIns="0" anchor="ctr">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R="0" lvl="0" defTabSz="914400" rtl="0" eaLnBrk="1" fontAlgn="auto" latinLnBrk="0" hangingPunct="1">
              <a:lnSpc>
                <a:spcPts val="2400"/>
              </a:lnSpc>
              <a:spcBef>
                <a:spcPts val="0"/>
              </a:spcBef>
              <a:spcAft>
                <a:spcPts val="600"/>
              </a:spcAft>
              <a:buClrTx/>
              <a:buSzTx/>
              <a:tabLst/>
              <a:defRPr/>
            </a:pPr>
            <a:r>
              <a:rPr kumimoji="0" lang="en-IN" sz="2400" b="0" i="0" u="none" strike="noStrike" kern="1200" cap="all"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Income tax simulator and </a:t>
            </a:r>
            <a:r>
              <a:rPr kumimoji="0" lang="en-IN" sz="2400" b="0" i="0" u="none" strike="noStrike" kern="1200" cap="all"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faq</a:t>
            </a:r>
            <a:r>
              <a:rPr kumimoji="0" lang="en-IN" sz="2400" b="0" i="0" u="none" strike="noStrike" kern="1200" cap="all"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on new tax regime</a:t>
            </a:r>
            <a:endParaRPr lang="en-IN" sz="2400" cap="all" dirty="0">
              <a:solidFill>
                <a:prstClr val="black"/>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C6ABDCA-14FE-9DCC-C49E-8045473B14A3}"/>
              </a:ext>
            </a:extLst>
          </p:cNvPr>
          <p:cNvSpPr txBox="1"/>
          <p:nvPr/>
        </p:nvSpPr>
        <p:spPr>
          <a:xfrm>
            <a:off x="378325" y="626189"/>
            <a:ext cx="10937375" cy="5816977"/>
          </a:xfrm>
          <a:prstGeom prst="rect">
            <a:avLst/>
          </a:prstGeom>
          <a:noFill/>
        </p:spPr>
        <p:txBody>
          <a:bodyPr wrap="square">
            <a:spAutoFit/>
          </a:bodyPr>
          <a:lstStyle/>
          <a:p>
            <a:pPr fontAlgn="base"/>
            <a:r>
              <a:rPr lang="en-US" sz="2400" b="1" u="sng" dirty="0">
                <a:latin typeface="Times New Roman" panose="02020603050405020304" pitchFamily="18" charset="0"/>
                <a:ea typeface="Ebrima" panose="02000000000000000000" pitchFamily="2" charset="0"/>
                <a:cs typeface="Times New Roman" panose="02020603050405020304" pitchFamily="18" charset="0"/>
              </a:rPr>
              <a:t>Income tax simulator</a:t>
            </a:r>
          </a:p>
          <a:p>
            <a:pPr fontAlgn="base"/>
            <a:endParaRPr lang="en-US" dirty="0">
              <a:latin typeface="Times New Roman" panose="02020603050405020304" pitchFamily="18" charset="0"/>
              <a:ea typeface="Ebrima" panose="02000000000000000000" pitchFamily="2" charset="0"/>
              <a:cs typeface="Times New Roman" panose="02020603050405020304" pitchFamily="18" charset="0"/>
            </a:endParaRPr>
          </a:p>
          <a:p>
            <a:pPr marL="285750" indent="-285750" fontAlgn="base">
              <a:buFont typeface="Arial" panose="020B0604020202020204" pitchFamily="34" charset="0"/>
              <a:buChar char="•"/>
            </a:pPr>
            <a:r>
              <a:rPr lang="en-IN" dirty="0">
                <a:latin typeface="Times New Roman" panose="02020603050405020304" pitchFamily="18" charset="0"/>
                <a:ea typeface="Ebrima" panose="02000000000000000000" pitchFamily="2" charset="0"/>
                <a:cs typeface="Times New Roman" panose="02020603050405020304" pitchFamily="18" charset="0"/>
              </a:rPr>
              <a:t>HGS team has introduced an Income Tax Regime simulator on their portal which will help us to compare income tax between both the tax regimes.</a:t>
            </a:r>
          </a:p>
          <a:p>
            <a:pPr fontAlgn="base"/>
            <a:endParaRPr lang="en-IN" dirty="0">
              <a:latin typeface="Times New Roman" panose="02020603050405020304" pitchFamily="18" charset="0"/>
              <a:ea typeface="Ebrima" panose="02000000000000000000" pitchFamily="2" charset="0"/>
              <a:cs typeface="Times New Roman" panose="02020603050405020304" pitchFamily="18" charset="0"/>
            </a:endParaRPr>
          </a:p>
          <a:p>
            <a:pPr marL="285750" indent="-285750" fontAlgn="base">
              <a:buFont typeface="Arial" panose="020B0604020202020204" pitchFamily="34" charset="0"/>
              <a:buChar char="•"/>
            </a:pPr>
            <a:r>
              <a:rPr lang="en-IN" dirty="0">
                <a:latin typeface="Times New Roman" panose="02020603050405020304" pitchFamily="18" charset="0"/>
                <a:ea typeface="Ebrima" panose="02000000000000000000" pitchFamily="2" charset="0"/>
                <a:cs typeface="Times New Roman" panose="02020603050405020304" pitchFamily="18" charset="0"/>
              </a:rPr>
              <a:t>HGS team has currently captured the Gross Income as per last FY.  You are required to update your savings plan for the current FY in the fields provided and then click on Calculate Tax button.</a:t>
            </a:r>
          </a:p>
          <a:p>
            <a:pPr marL="285750" indent="-285750" fontAlgn="base">
              <a:buFont typeface="Arial" panose="020B0604020202020204" pitchFamily="34" charset="0"/>
              <a:buChar char="•"/>
            </a:pPr>
            <a:endParaRPr lang="en-IN" dirty="0">
              <a:latin typeface="Times New Roman" panose="02020603050405020304" pitchFamily="18" charset="0"/>
              <a:ea typeface="Ebrima" panose="02000000000000000000" pitchFamily="2" charset="0"/>
              <a:cs typeface="Times New Roman" panose="02020603050405020304" pitchFamily="18" charset="0"/>
            </a:endParaRPr>
          </a:p>
          <a:p>
            <a:pPr marL="285750" indent="-285750" fontAlgn="base">
              <a:buFont typeface="Arial" panose="020B0604020202020204" pitchFamily="34" charset="0"/>
              <a:buChar char="•"/>
            </a:pPr>
            <a:r>
              <a:rPr lang="en-IN" dirty="0">
                <a:latin typeface="Times New Roman" panose="02020603050405020304" pitchFamily="18" charset="0"/>
                <a:ea typeface="Ebrima" panose="02000000000000000000" pitchFamily="2" charset="0"/>
                <a:cs typeface="Times New Roman" panose="02020603050405020304" pitchFamily="18" charset="0"/>
              </a:rPr>
              <a:t>Income tax for the year is computed and now, you can compare the tax liability on both tax regimes.  </a:t>
            </a:r>
          </a:p>
          <a:p>
            <a:pPr fontAlgn="base"/>
            <a:endParaRPr lang="en-IN" dirty="0">
              <a:latin typeface="Times New Roman" panose="02020603050405020304" pitchFamily="18" charset="0"/>
              <a:ea typeface="Ebrima" panose="02000000000000000000" pitchFamily="2" charset="0"/>
              <a:cs typeface="Times New Roman" panose="02020603050405020304" pitchFamily="18" charset="0"/>
            </a:endParaRPr>
          </a:p>
          <a:p>
            <a:pPr fontAlgn="base"/>
            <a:r>
              <a:rPr lang="en-IN" dirty="0">
                <a:latin typeface="Times New Roman" panose="02020603050405020304" pitchFamily="18" charset="0"/>
                <a:ea typeface="Ebrima" panose="02000000000000000000" pitchFamily="2" charset="0"/>
                <a:cs typeface="Times New Roman" panose="02020603050405020304" pitchFamily="18" charset="0"/>
              </a:rPr>
              <a:t>Selection of right Tax Regime is important. Please select the right income tax regime according to your Income, Deductions and Exemptions.</a:t>
            </a:r>
            <a:endParaRPr lang="en-US" dirty="0">
              <a:latin typeface="Times New Roman" panose="02020603050405020304" pitchFamily="18" charset="0"/>
              <a:ea typeface="Ebrima" panose="02000000000000000000" pitchFamily="2" charset="0"/>
              <a:cs typeface="Times New Roman" panose="02020603050405020304" pitchFamily="18" charset="0"/>
            </a:endParaRPr>
          </a:p>
          <a:p>
            <a:pPr fontAlgn="base"/>
            <a:endParaRPr lang="en-US" dirty="0">
              <a:latin typeface="Times New Roman" panose="02020603050405020304" pitchFamily="18" charset="0"/>
              <a:ea typeface="Ebrima" panose="02000000000000000000" pitchFamily="2" charset="0"/>
              <a:cs typeface="Times New Roman" panose="02020603050405020304" pitchFamily="18" charset="0"/>
            </a:endParaRPr>
          </a:p>
          <a:p>
            <a:pPr fontAlgn="base"/>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Colleagues can access the HGS Portal through the </a:t>
            </a:r>
            <a:r>
              <a:rPr lang="en-IN" sz="1800" u="sng"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Intranet Home page</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or via </a:t>
            </a:r>
            <a:r>
              <a:rPr lang="en-IN" sz="1800" u="sng"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External Link</a:t>
            </a:r>
            <a:endParaRPr lang="en-IN" sz="1800" u="sng" dirty="0">
              <a:solidFill>
                <a:schemeClr val="accent1">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fontAlgn="base"/>
            <a:endParaRPr lang="en-IN" b="0" i="0" u="sng" kern="1200" dirty="0">
              <a:solidFill>
                <a:srgbClr val="000000"/>
              </a:solidFill>
              <a:latin typeface="Times New Roman" panose="02020603050405020304" pitchFamily="18" charset="0"/>
              <a:ea typeface="Ebrima" panose="02000000000000000000" pitchFamily="2" charset="0"/>
              <a:cs typeface="Times New Roman" panose="02020603050405020304" pitchFamily="18" charset="0"/>
            </a:endParaRPr>
          </a:p>
          <a:p>
            <a:pPr fontAlgn="base"/>
            <a:r>
              <a:rPr lang="en-US" b="0" i="0" u="sng" kern="1200" dirty="0">
                <a:solidFill>
                  <a:schemeClr val="tx1"/>
                </a:solidFill>
                <a:effectLst/>
                <a:highlight>
                  <a:srgbClr val="FFFF00"/>
                </a:highlight>
                <a:latin typeface="Times New Roman" panose="02020603050405020304" pitchFamily="18" charset="0"/>
                <a:ea typeface="Ebrima" panose="02000000000000000000" pitchFamily="2" charset="0"/>
                <a:cs typeface="Times New Roman" panose="02020603050405020304" pitchFamily="18" charset="0"/>
              </a:rPr>
              <a:t>Path : login into HGS Portal – Menu Tab - Select “Regime Selection Simulator”</a:t>
            </a:r>
          </a:p>
          <a:p>
            <a:pPr fontAlgn="base"/>
            <a:endParaRPr lang="en-US" dirty="0">
              <a:latin typeface="Times New Roman" panose="02020603050405020304" pitchFamily="18" charset="0"/>
              <a:ea typeface="Ebrima" panose="02000000000000000000" pitchFamily="2" charset="0"/>
              <a:cs typeface="Times New Roman" panose="02020603050405020304" pitchFamily="18" charset="0"/>
            </a:endParaRPr>
          </a:p>
          <a:p>
            <a:pPr fontAlgn="base"/>
            <a:r>
              <a:rPr lang="en-US" sz="2400" b="1" u="sng" dirty="0">
                <a:latin typeface="Times New Roman" panose="02020603050405020304" pitchFamily="18" charset="0"/>
                <a:ea typeface="Ebrima" panose="02000000000000000000" pitchFamily="2" charset="0"/>
                <a:cs typeface="Times New Roman" panose="02020603050405020304" pitchFamily="18" charset="0"/>
              </a:rPr>
              <a:t>FAQ on New Tax Regime</a:t>
            </a:r>
          </a:p>
          <a:p>
            <a:pPr fontAlgn="base"/>
            <a:endParaRPr lang="en-US" dirty="0">
              <a:latin typeface="Times New Roman" panose="02020603050405020304" pitchFamily="18" charset="0"/>
              <a:ea typeface="Ebrima" panose="02000000000000000000" pitchFamily="2" charset="0"/>
              <a:cs typeface="Times New Roman" panose="02020603050405020304" pitchFamily="18" charset="0"/>
            </a:endParaRPr>
          </a:p>
          <a:p>
            <a:pPr fontAlgn="base"/>
            <a:r>
              <a:rPr lang="en-US" dirty="0">
                <a:latin typeface="Times New Roman" panose="02020603050405020304" pitchFamily="18" charset="0"/>
                <a:ea typeface="Ebrima" panose="02000000000000000000" pitchFamily="2" charset="0"/>
                <a:cs typeface="Times New Roman" panose="02020603050405020304" pitchFamily="18" charset="0"/>
              </a:rPr>
              <a:t>You can click on the </a:t>
            </a:r>
            <a:r>
              <a:rPr lang="en-US" dirty="0">
                <a:solidFill>
                  <a:srgbClr val="0070C0"/>
                </a:solidFill>
                <a:latin typeface="Times New Roman" panose="02020603050405020304" pitchFamily="18" charset="0"/>
                <a:ea typeface="Ebrima" panose="02000000000000000000" pitchFamily="2" charset="0"/>
                <a:cs typeface="Times New Roman" panose="02020603050405020304" pitchFamily="18" charset="0"/>
                <a:hlinkClick r:id="rId4">
                  <a:extLst>
                    <a:ext uri="{A12FA001-AC4F-418D-AE19-62706E023703}">
                      <ahyp:hlinkClr xmlns:ahyp="http://schemas.microsoft.com/office/drawing/2018/hyperlinkcolor" val="tx"/>
                    </a:ext>
                  </a:extLst>
                </a:hlinkClick>
              </a:rPr>
              <a:t>Frequently Asked Questions </a:t>
            </a:r>
            <a:r>
              <a:rPr lang="en-US" dirty="0">
                <a:latin typeface="Times New Roman" panose="02020603050405020304" pitchFamily="18" charset="0"/>
                <a:ea typeface="Ebrima" panose="02000000000000000000" pitchFamily="2" charset="0"/>
                <a:cs typeface="Times New Roman" panose="02020603050405020304" pitchFamily="18" charset="0"/>
              </a:rPr>
              <a:t>for more details about the New Tax Regime.</a:t>
            </a:r>
          </a:p>
        </p:txBody>
      </p:sp>
    </p:spTree>
    <p:extLst>
      <p:ext uri="{BB962C8B-B14F-4D97-AF65-F5344CB8AC3E}">
        <p14:creationId xmlns:p14="http://schemas.microsoft.com/office/powerpoint/2010/main" val="870535084"/>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1_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7653</TotalTime>
  <Words>3139</Words>
  <Application>Microsoft Office PowerPoint</Application>
  <PresentationFormat>Widescreen</PresentationFormat>
  <Paragraphs>638</Paragraphs>
  <Slides>14</Slides>
  <Notes>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6" baseType="lpstr">
      <vt:lpstr>Arial</vt:lpstr>
      <vt:lpstr>Calibri</vt:lpstr>
      <vt:lpstr>Ebrima</vt:lpstr>
      <vt:lpstr>Times New Roman</vt:lpstr>
      <vt:lpstr>Ubuntu</vt:lpstr>
      <vt:lpstr>Ubuntu Light</vt:lpstr>
      <vt:lpstr>Ubuntu Medium</vt:lpstr>
      <vt:lpstr>Verdana</vt:lpstr>
      <vt:lpstr>Wingdings</vt:lpstr>
      <vt:lpstr>Capgemini Master 2021</vt:lpstr>
      <vt:lpstr>1_Capgemini Master 2021</vt:lpstr>
      <vt:lpstr>think-cell Slide</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Budget changes</dc:title>
  <dc:creator>Krishnan Kutty, Praveen (Altran Payroll)</dc:creator>
  <cp:lastModifiedBy>Krishnan Kutty, Praveen (Altran Payroll)</cp:lastModifiedBy>
  <cp:revision>148</cp:revision>
  <dcterms:created xsi:type="dcterms:W3CDTF">2023-03-06T03:38:08Z</dcterms:created>
  <dcterms:modified xsi:type="dcterms:W3CDTF">2023-04-06T08:42:26Z</dcterms:modified>
</cp:coreProperties>
</file>